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metadata" ContentType="application/binary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6" r:id="rId5"/>
    <p:sldMasterId id="2147483724" r:id="rId6"/>
    <p:sldMasterId id="2147483762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</p:sldIdLst>
  <p:sldSz cy="5143500" cx="9144000"/>
  <p:notesSz cx="6858000" cy="9144000"/>
  <p:embeddedFontLst>
    <p:embeddedFont>
      <p:font typeface="Inter Tight Light"/>
      <p:regular r:id="rId32"/>
      <p:bold r:id="rId33"/>
      <p:italic r:id="rId34"/>
      <p:boldItalic r:id="rId35"/>
    </p:embeddedFont>
    <p:embeddedFont>
      <p:font typeface="Helvetica Neue"/>
      <p:regular r:id="rId36"/>
      <p:bold r:id="rId37"/>
      <p:italic r:id="rId38"/>
      <p:boldItalic r:id="rId39"/>
    </p:embeddedFont>
    <p:embeddedFont>
      <p:font typeface="Inter Tight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4" roundtripDataSignature="AMtx7mj09Rs+Xh0o810q3rI81RLEEy72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8.xml"/><Relationship Id="rId13" Type="http://schemas.openxmlformats.org/officeDocument/2006/relationships/slide" Target="slides/slide5.xml"/><Relationship Id="rId39" Type="http://schemas.openxmlformats.org/officeDocument/2006/relationships/font" Target="fonts/HelveticaNeue-boldItalic.fntdata"/><Relationship Id="rId18" Type="http://schemas.openxmlformats.org/officeDocument/2006/relationships/slide" Target="slides/slide10.xml"/><Relationship Id="rId42" Type="http://schemas.openxmlformats.org/officeDocument/2006/relationships/font" Target="fonts/InterTight-italic.fntdata"/><Relationship Id="rId21" Type="http://schemas.openxmlformats.org/officeDocument/2006/relationships/slide" Target="slides/slide13.xml"/><Relationship Id="rId34" Type="http://schemas.openxmlformats.org/officeDocument/2006/relationships/font" Target="fonts/InterTightLight-italic.fntdata"/><Relationship Id="rId47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2" Type="http://schemas.openxmlformats.org/officeDocument/2006/relationships/viewProps" Target="viewProps.xml"/><Relationship Id="rId29" Type="http://schemas.openxmlformats.org/officeDocument/2006/relationships/slide" Target="slides/slide21.xml"/><Relationship Id="rId16" Type="http://schemas.openxmlformats.org/officeDocument/2006/relationships/slide" Target="slides/slide8.xml"/><Relationship Id="rId40" Type="http://schemas.openxmlformats.org/officeDocument/2006/relationships/font" Target="fonts/InterTight-regular.fntdata"/><Relationship Id="rId24" Type="http://schemas.openxmlformats.org/officeDocument/2006/relationships/slide" Target="slides/slide16.xml"/><Relationship Id="rId1" Type="http://schemas.openxmlformats.org/officeDocument/2006/relationships/theme" Target="theme/theme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32" Type="http://schemas.openxmlformats.org/officeDocument/2006/relationships/font" Target="fonts/InterTightLight-regular.fntdata"/><Relationship Id="rId37" Type="http://schemas.openxmlformats.org/officeDocument/2006/relationships/font" Target="fonts/HelveticaNeue-bold.fntdata"/><Relationship Id="rId45" Type="http://schemas.openxmlformats.org/officeDocument/2006/relationships/customXml" Target="../customXml/item1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36" Type="http://schemas.openxmlformats.org/officeDocument/2006/relationships/font" Target="fonts/HelveticaNeue-regular.fntdata"/><Relationship Id="rId44" Type="http://customschemas.google.com/relationships/presentationmetadata" Target="metadata"/><Relationship Id="rId31" Type="http://schemas.openxmlformats.org/officeDocument/2006/relationships/slide" Target="slides/slide23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22" Type="http://schemas.openxmlformats.org/officeDocument/2006/relationships/slide" Target="slides/slide14.xml"/><Relationship Id="rId43" Type="http://schemas.openxmlformats.org/officeDocument/2006/relationships/font" Target="fonts/InterTight-boldItalic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font" Target="fonts/InterTightLight-boldItalic.fntdata"/><Relationship Id="rId14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3" Type="http://schemas.openxmlformats.org/officeDocument/2006/relationships/presProps" Target="presProps.xml"/><Relationship Id="rId25" Type="http://schemas.openxmlformats.org/officeDocument/2006/relationships/slide" Target="slides/slide17.xml"/><Relationship Id="rId33" Type="http://schemas.openxmlformats.org/officeDocument/2006/relationships/font" Target="fonts/InterTightLight-bold.fntdata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38" Type="http://schemas.openxmlformats.org/officeDocument/2006/relationships/font" Target="fonts/HelveticaNeue-italic.fntdata"/><Relationship Id="rId46" Type="http://schemas.openxmlformats.org/officeDocument/2006/relationships/customXml" Target="../customXml/item2.xml"/><Relationship Id="rId20" Type="http://schemas.openxmlformats.org/officeDocument/2006/relationships/slide" Target="slides/slide12.xml"/><Relationship Id="rId41" Type="http://schemas.openxmlformats.org/officeDocument/2006/relationships/font" Target="fonts/InterTight-bold.fntdata"/></Relationships>
</file>

<file path=ppt/media/image1.png>
</file>

<file path=ppt/media/image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3" name="Google Shape;54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de48f4ca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0" name="Google Shape;620;g2de48f4ca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2de48f4ca8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7" name="Google Shape;637;g2de48f4ca8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1ff54d32de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6" name="Google Shape;646;g1ff54d32de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de48f4ca8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2" name="Google Shape;652;g2de48f4ca8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2de48f4ca8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0" name="Google Shape;710;g2de48f4ca8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2de48f4ca8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1" name="Google Shape;751;g2de48f4ca8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2de48f4ca8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2" name="Google Shape;792;g2de48f4ca8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2f078f1b49f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8" name="Google Shape;798;g2f078f1b49f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2de48f4ca8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4" name="Google Shape;804;g2de48f4ca8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2de48f4ca86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8" name="Google Shape;888;g2de48f4ca86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2d8b4fd13ce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8" name="Google Shape;548;g2d8b4fd13ce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2de48f4ca8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1" name="Google Shape;951;g2de48f4ca8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2e026045467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8" name="Google Shape;1028;g2e026045467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2e026045467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8" name="Google Shape;1118;g2e026045467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2ce33065504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0" name="Google Shape;1240;g2ce33065504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4" name="Google Shape;55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2cdb5430bfc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9" name="Google Shape;559;g2cdb5430bfc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d27a60d470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5" name="Google Shape;565;g2d27a60d470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d035497e2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2" name="Google Shape;572;g2d035497e2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f816879a16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7" name="Google Shape;597;g1f816879a1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d035497e2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5" name="Google Shape;605;g2d035497e2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f816879a1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1" name="Google Shape;611;g1f816879a1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5" name="Google Shape;45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f078f1b49f_0_232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g2f078f1b49f_0_23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64" name="Google Shape;364;g2f078f1b49f_0_2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f078f1b49f_0_236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g2f078f1b49f_0_23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68" name="Google Shape;368;g2f078f1b49f_0_2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f078f1b49f_0_240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g2f078f1b49f_0_24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72" name="Google Shape;372;g2f078f1b49f_0_2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f078f1b49f_0_244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g2f078f1b49f_0_24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76" name="Google Shape;376;g2f078f1b49f_0_2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f078f1b49f_0_24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79" name="Google Shape;379;g2f078f1b49f_0_24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80" name="Google Shape;380;g2f078f1b49f_0_2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f078f1b49f_0_25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83" name="Google Shape;383;g2f078f1b49f_0_252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84" name="Google Shape;384;g2f078f1b49f_0_2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f078f1b49f_0_25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87" name="Google Shape;387;g2f078f1b49f_0_256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88" name="Google Shape;388;g2f078f1b49f_0_2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f078f1b49f_0_260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91" name="Google Shape;391;g2f078f1b49f_0_26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92" name="Google Shape;392;g2f078f1b49f_0_2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f078f1b49f_0_264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95" name="Google Shape;395;g2f078f1b49f_0_26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96" name="Google Shape;396;g2f078f1b49f_0_2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f078f1b49f_0_26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99" name="Google Shape;399;g2f078f1b49f_0_268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00" name="Google Shape;400;g2f078f1b49f_0_2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8" name="Google Shape;4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f078f1b49f_0_27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03" name="Google Shape;403;g2f078f1b49f_0_2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f078f1b49f_0_27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06" name="Google Shape;406;g2f078f1b49f_0_2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g2d8b4fd13ce_0_1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d8b4fd13ce_0_150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2" name="Google Shape;412;g2d8b4fd13ce_0_150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13" name="Google Shape;413;g2d8b4fd13ce_0_1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d8b4fd13ce_0_15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16" name="Google Shape;416;g2d8b4fd13ce_0_1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g2d8b4fd13ce_0_1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d8b4fd13ce_0_158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0" name="Google Shape;420;g2d8b4fd13ce_0_158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21" name="Google Shape;421;g2d8b4fd13ce_0_158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22" name="Google Shape;422;g2d8b4fd13ce_0_15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23" name="Google Shape;423;g2d8b4fd13ce_0_1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d8b4fd13ce_0_16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26" name="Google Shape;426;g2d8b4fd13ce_0_164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27" name="Google Shape;427;g2d8b4fd13ce_0_1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d8b4fd13ce_0_168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430" name="Google Shape;430;g2d8b4fd13ce_0_16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31" name="Google Shape;431;g2d8b4fd13ce_0_1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2d8b4fd13ce_0_172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g2d8b4fd13ce_0_17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35" name="Google Shape;435;g2d8b4fd13ce_0_1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d8b4fd13ce_0_176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38" name="Google Shape;438;g2d8b4fd13ce_0_176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39" name="Google Shape;439;g2d8b4fd13ce_0_17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40" name="Google Shape;440;g2d8b4fd13ce_0_1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d8b4fd13ce_0_18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43" name="Google Shape;443;g2d8b4fd13ce_0_181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44" name="Google Shape;444;g2d8b4fd13ce_0_18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d8b4fd13ce_0_18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47" name="Google Shape;447;g2d8b4fd13ce_0_1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d8b4fd13ce_0_18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50" name="Google Shape;450;g2d8b4fd13ce_0_18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d8b4fd13ce_0_197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9" name="Google Shape;459;g2d8b4fd13ce_0_197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60" name="Google Shape;460;g2d8b4fd13ce_0_19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d8b4fd13ce_0_201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3" name="Google Shape;463;g2d8b4fd13ce_0_201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64" name="Google Shape;464;g2d8b4fd13ce_0_20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d8b4fd13ce_0_205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67" name="Google Shape;467;g2d8b4fd13ce_0_205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68" name="Google Shape;468;g2d8b4fd13ce_0_20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69" name="Google Shape;469;g2d8b4fd13ce_0_2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d8b4fd13ce_0_210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72" name="Google Shape;472;g2d8b4fd13ce_0_210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73" name="Google Shape;473;g2d8b4fd13ce_0_21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74" name="Google Shape;474;g2d8b4fd13ce_0_2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d8b4fd13ce_0_215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77" name="Google Shape;477;g2d8b4fd13ce_0_215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78" name="Google Shape;478;g2d8b4fd13ce_0_215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79" name="Google Shape;479;g2d8b4fd13ce_0_21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80" name="Google Shape;480;g2d8b4fd13ce_0_2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d8b4fd13ce_0_221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3" name="Google Shape;483;g2d8b4fd13ce_0_221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84" name="Google Shape;484;g2d8b4fd13ce_0_221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85" name="Google Shape;485;g2d8b4fd13ce_0_22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86" name="Google Shape;486;g2d8b4fd13ce_0_2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d8b4fd13ce_0_227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9" name="Google Shape;489;g2d8b4fd13ce_0_22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90" name="Google Shape;490;g2d8b4fd13ce_0_2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d8b4fd13ce_0_231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93" name="Google Shape;493;g2d8b4fd13ce_0_23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94" name="Google Shape;494;g2d8b4fd13ce_0_2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d8b4fd13ce_0_235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97" name="Google Shape;497;g2d8b4fd13ce_0_23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98" name="Google Shape;498;g2d8b4fd13ce_0_2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d8b4fd13ce_0_239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501" name="Google Shape;501;g2d8b4fd13ce_0_23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02" name="Google Shape;502;g2d8b4fd13ce_0_2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d8b4fd13ce_0_243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505" name="Google Shape;505;g2d8b4fd13ce_0_24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06" name="Google Shape;506;g2d8b4fd13ce_0_2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d8b4fd13ce_0_247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509" name="Google Shape;509;g2d8b4fd13ce_0_24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10" name="Google Shape;510;g2d8b4fd13ce_0_2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d8b4fd13ce_0_251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513" name="Google Shape;513;g2d8b4fd13ce_0_25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14" name="Google Shape;514;g2d8b4fd13ce_0_2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d8b4fd13ce_0_25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17" name="Google Shape;517;g2d8b4fd13ce_0_255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518" name="Google Shape;518;g2d8b4fd13ce_0_2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d8b4fd13ce_0_25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21" name="Google Shape;521;g2d8b4fd13ce_0_259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522" name="Google Shape;522;g2d8b4fd13ce_0_2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d8b4fd13ce_0_263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25" name="Google Shape;525;g2d8b4fd13ce_0_26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26" name="Google Shape;526;g2d8b4fd13ce_0_2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d8b4fd13ce_0_267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29" name="Google Shape;529;g2d8b4fd13ce_0_26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30" name="Google Shape;530;g2d8b4fd13ce_0_2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2d8b4fd13ce_0_27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33" name="Google Shape;533;g2d8b4fd13ce_0_271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34" name="Google Shape;534;g2d8b4fd13ce_0_2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d8b4fd13ce_0_27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37" name="Google Shape;537;g2d8b4fd13ce_0_2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d8b4fd13ce_0_27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40" name="Google Shape;540;g2d8b4fd13ce_0_2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1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" name="Google Shape;57;p51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58" name="Google Shape;58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2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1" name="Google Shape;61;p52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62" name="Google Shape;62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6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" name="Google Shape;10;p36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1" name="Google Shape;11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3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65" name="Google Shape;65;p53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66" name="Google Shape;66;p5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7" name="Google Shape;6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4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0" name="Google Shape;70;p54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1" name="Google Shape;71;p5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2" name="Google Shape;72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5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5" name="Google Shape;75;p55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6" name="Google Shape;76;p55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7" name="Google Shape;77;p5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8" name="Google Shape;78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6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1" name="Google Shape;81;p56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82" name="Google Shape;82;p56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83" name="Google Shape;83;p5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4" name="Google Shape;84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7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5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8" name="Google Shape;88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8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5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92" name="Google Shape;92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9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5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96" name="Google Shape;96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0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6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0" name="Google Shape;100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1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6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4" name="Google Shape;104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2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6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8" name="Google Shape;108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4" name="Google Shape;1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3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11" name="Google Shape;111;p6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12" name="Google Shape;11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5" name="Google Shape;115;p64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16" name="Google Shape;116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9" name="Google Shape;119;p65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20" name="Google Shape;120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6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23" name="Google Shape;123;p6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4" name="Google Shape;124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7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27" name="Google Shape;127;p6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8" name="Google Shape;128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31" name="Google Shape;131;p68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2" name="Google Shape;132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5" name="Google Shape;135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8" name="Google Shape;138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d27a60d470_0_161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2" name="Google Shape;142;g2d27a60d470_0_161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43" name="Google Shape;143;g2d27a60d470_0_161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44" name="Google Shape;144;g2d27a60d470_0_16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45" name="Google Shape;145;g2d27a60d470_0_1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2d27a60d470_0_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8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8" name="Google Shape;18;p38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9" name="Google Shape;19;p38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" name="Google Shape;20;p3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" name="Google Shape;21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d27a60d470_0_14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50" name="Google Shape;150;g2d27a60d470_0_1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2d27a60d470_0_1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d27a60d470_0_153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g2d27a60d470_0_153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55" name="Google Shape;155;g2d27a60d470_0_1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d27a60d470_0_15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58" name="Google Shape;158;g2d27a60d470_0_157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59" name="Google Shape;159;g2d27a60d470_0_1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d27a60d470_0_167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g2d27a60d470_0_16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63" name="Google Shape;163;g2d27a60d470_0_1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d27a60d470_0_171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g2d27a60d470_0_17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67" name="Google Shape;167;g2d27a60d470_0_1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27a60d470_0_175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70" name="Google Shape;170;g2d27a60d470_0_175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71" name="Google Shape;171;g2d27a60d470_0_17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72" name="Google Shape;172;g2d27a60d470_0_1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27a60d470_0_18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75" name="Google Shape;175;g2d27a60d470_0_180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76" name="Google Shape;176;g2d27a60d470_0_1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d27a60d470_0_18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79" name="Google Shape;179;g2d27a60d470_0_1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d27a60d470_0_18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82" name="Google Shape;182;g2d27a60d470_0_18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4" name="Google Shape;24;p37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5" name="Google Shape;25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d27a60d470_0_196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1" name="Google Shape;191;g2d27a60d470_0_196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92" name="Google Shape;192;g2d27a60d470_0_19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d27a60d470_0_200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5" name="Google Shape;195;g2d27a60d470_0_200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96" name="Google Shape;196;g2d27a60d470_0_2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d27a60d470_0_204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99" name="Google Shape;199;g2d27a60d470_0_204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0" name="Google Shape;200;g2d27a60d470_0_20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01" name="Google Shape;201;g2d27a60d470_0_2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d27a60d470_0_209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4" name="Google Shape;204;g2d27a60d470_0_209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5" name="Google Shape;205;g2d27a60d470_0_20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06" name="Google Shape;206;g2d27a60d470_0_20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d27a60d470_0_214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9" name="Google Shape;209;g2d27a60d470_0_214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0" name="Google Shape;210;g2d27a60d470_0_214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1" name="Google Shape;211;g2d27a60d470_0_21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2" name="Google Shape;212;g2d27a60d470_0_2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9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3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9" name="Google Shape;29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d27a60d470_0_220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5" name="Google Shape;215;g2d27a60d470_0_220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6" name="Google Shape;216;g2d27a60d470_0_220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7" name="Google Shape;217;g2d27a60d470_0_22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8" name="Google Shape;218;g2d27a60d470_0_2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d27a60d470_0_226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g2d27a60d470_0_22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22" name="Google Shape;222;g2d27a60d470_0_2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d27a60d470_0_230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g2d27a60d470_0_23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26" name="Google Shape;226;g2d27a60d470_0_2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d27a60d470_0_234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g2d27a60d470_0_23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0" name="Google Shape;230;g2d27a60d470_0_2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d27a60d470_0_238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g2d27a60d470_0_23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4" name="Google Shape;234;g2d27a60d470_0_2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d27a60d470_0_242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g2d27a60d470_0_24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8" name="Google Shape;238;g2d27a60d470_0_2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d27a60d470_0_246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g2d27a60d470_0_24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42" name="Google Shape;242;g2d27a60d470_0_2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d27a60d470_0_250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45" name="Google Shape;245;g2d27a60d470_0_25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46" name="Google Shape;246;g2d27a60d470_0_2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d27a60d470_0_25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49" name="Google Shape;249;g2d27a60d470_0_254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250" name="Google Shape;250;g2d27a60d470_0_2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d27a60d470_0_25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53" name="Google Shape;253;g2d27a60d470_0_25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254" name="Google Shape;254;g2d27a60d470_0_2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0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4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3" name="Google Shape;33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d27a60d470_0_262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57" name="Google Shape;257;g2d27a60d470_0_26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58" name="Google Shape;258;g2d27a60d470_0_2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d27a60d470_0_266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61" name="Google Shape;261;g2d27a60d470_0_26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2" name="Google Shape;262;g2d27a60d470_0_2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d27a60d470_0_27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65" name="Google Shape;265;g2d27a60d470_0_270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6" name="Google Shape;266;g2d27a60d470_0_2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d27a60d470_0_27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9" name="Google Shape;269;g2d27a60d470_0_2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27a60d470_0_27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72" name="Google Shape;272;g2d27a60d470_0_2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g2f078f1b49f_0_1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f078f1b49f_0_14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78" name="Google Shape;278;g2f078f1b49f_0_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2f078f1b49f_0_1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f078f1b49f_0_151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2" name="Google Shape;282;g2f078f1b49f_0_151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283" name="Google Shape;283;g2f078f1b49f_0_1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f078f1b49f_0_15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86" name="Google Shape;286;g2f078f1b49f_0_155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87" name="Google Shape;287;g2f078f1b49f_0_1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f078f1b49f_0_159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90" name="Google Shape;290;g2f078f1b49f_0_159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91" name="Google Shape;291;g2f078f1b49f_0_159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92" name="Google Shape;292;g2f078f1b49f_0_15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93" name="Google Shape;293;g2f078f1b49f_0_1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1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6" name="Google Shape;36;p41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7" name="Google Shape;37;p4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8" name="Google Shape;38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f078f1b49f_0_165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96" name="Google Shape;296;g2f078f1b49f_0_16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97" name="Google Shape;297;g2f078f1b49f_0_1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f078f1b49f_0_169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00" name="Google Shape;300;g2f078f1b49f_0_16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01" name="Google Shape;301;g2f078f1b49f_0_1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f078f1b49f_0_173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04" name="Google Shape;304;g2f078f1b49f_0_173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05" name="Google Shape;305;g2f078f1b49f_0_17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06" name="Google Shape;306;g2f078f1b49f_0_1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f078f1b49f_0_17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09" name="Google Shape;309;g2f078f1b49f_0_17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10" name="Google Shape;310;g2f078f1b49f_0_1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f078f1b49f_0_18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13" name="Google Shape;313;g2f078f1b49f_0_1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f078f1b49f_0_18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16" name="Google Shape;316;g2f078f1b49f_0_1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1" name="Google Shape;41;p42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2" name="Google Shape;42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f078f1b49f_0_194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25" name="Google Shape;325;g2f078f1b49f_0_194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26" name="Google Shape;326;g2f078f1b49f_0_1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f078f1b49f_0_198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29" name="Google Shape;329;g2f078f1b49f_0_198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30" name="Google Shape;330;g2f078f1b49f_0_19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f078f1b49f_0_20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3" name="Google Shape;333;g2f078f1b49f_0_202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4" name="Google Shape;334;g2f078f1b49f_0_20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35" name="Google Shape;335;g2f078f1b49f_0_2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f078f1b49f_0_207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8" name="Google Shape;338;g2f078f1b49f_0_207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9" name="Google Shape;339;g2f078f1b49f_0_20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40" name="Google Shape;340;g2f078f1b49f_0_2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f078f1b49f_0_212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3" name="Google Shape;343;g2f078f1b49f_0_21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44" name="Google Shape;344;g2f078f1b49f_0_212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45" name="Google Shape;345;g2f078f1b49f_0_21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46" name="Google Shape;346;g2f078f1b49f_0_2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f078f1b49f_0_218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9" name="Google Shape;349;g2f078f1b49f_0_218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50" name="Google Shape;350;g2f078f1b49f_0_218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51" name="Google Shape;351;g2f078f1b49f_0_21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52" name="Google Shape;352;g2f078f1b49f_0_2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f078f1b49f_0_224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5" name="Google Shape;355;g2f078f1b49f_0_22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56" name="Google Shape;356;g2f078f1b49f_0_2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f078f1b49f_0_228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g2f078f1b49f_0_22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60" name="Google Shape;360;g2f078f1b49f_0_2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5.xml"/><Relationship Id="rId27" Type="http://schemas.openxmlformats.org/officeDocument/2006/relationships/slideLayout" Target="../slideLayouts/slideLayout64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29" Type="http://schemas.openxmlformats.org/officeDocument/2006/relationships/slideLayout" Target="../slideLayouts/slideLayout66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68.xml"/><Relationship Id="rId3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47.xml"/><Relationship Id="rId3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50.xml"/><Relationship Id="rId35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49.xml"/><Relationship Id="rId3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52.xml"/><Relationship Id="rId37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51.xml"/><Relationship Id="rId36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38" Type="http://schemas.openxmlformats.org/officeDocument/2006/relationships/theme" Target="../theme/theme3.xml"/><Relationship Id="rId19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5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94.xml"/><Relationship Id="rId22" Type="http://schemas.openxmlformats.org/officeDocument/2006/relationships/slideLayout" Target="../slideLayouts/slideLayout96.xml"/><Relationship Id="rId21" Type="http://schemas.openxmlformats.org/officeDocument/2006/relationships/slideLayout" Target="../slideLayouts/slideLayout95.xml"/><Relationship Id="rId24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97.xml"/><Relationship Id="rId1" Type="http://schemas.openxmlformats.org/officeDocument/2006/relationships/slideLayout" Target="../slideLayouts/slideLayout75.xml"/><Relationship Id="rId2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26" Type="http://schemas.openxmlformats.org/officeDocument/2006/relationships/slideLayout" Target="../slideLayouts/slideLayout100.xml"/><Relationship Id="rId25" Type="http://schemas.openxmlformats.org/officeDocument/2006/relationships/slideLayout" Target="../slideLayouts/slideLayout99.xml"/><Relationship Id="rId28" Type="http://schemas.openxmlformats.org/officeDocument/2006/relationships/slideLayout" Target="../slideLayouts/slideLayout102.xml"/><Relationship Id="rId27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0.xml"/><Relationship Id="rId29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81.xml"/><Relationship Id="rId8" Type="http://schemas.openxmlformats.org/officeDocument/2006/relationships/slideLayout" Target="../slideLayouts/slideLayout82.xml"/><Relationship Id="rId31" Type="http://schemas.openxmlformats.org/officeDocument/2006/relationships/slideLayout" Target="../slideLayouts/slideLayout105.xml"/><Relationship Id="rId30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85.xml"/><Relationship Id="rId33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84.xml"/><Relationship Id="rId32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87.xml"/><Relationship Id="rId35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86.xml"/><Relationship Id="rId34" Type="http://schemas.openxmlformats.org/officeDocument/2006/relationships/slideLayout" Target="../slideLayouts/slideLayout108.xml"/><Relationship Id="rId15" Type="http://schemas.openxmlformats.org/officeDocument/2006/relationships/slideLayout" Target="../slideLayouts/slideLayout89.xml"/><Relationship Id="rId37" Type="http://schemas.openxmlformats.org/officeDocument/2006/relationships/slideLayout" Target="../slideLayouts/slideLayout111.xml"/><Relationship Id="rId14" Type="http://schemas.openxmlformats.org/officeDocument/2006/relationships/slideLayout" Target="../slideLayouts/slideLayout88.xml"/><Relationship Id="rId36" Type="http://schemas.openxmlformats.org/officeDocument/2006/relationships/slideLayout" Target="../slideLayouts/slideLayout110.xml"/><Relationship Id="rId17" Type="http://schemas.openxmlformats.org/officeDocument/2006/relationships/slideLayout" Target="../slideLayouts/slideLayout91.xml"/><Relationship Id="rId16" Type="http://schemas.openxmlformats.org/officeDocument/2006/relationships/slideLayout" Target="../slideLayouts/slideLayout90.xml"/><Relationship Id="rId38" Type="http://schemas.openxmlformats.org/officeDocument/2006/relationships/theme" Target="../theme/theme4.xml"/><Relationship Id="rId19" Type="http://schemas.openxmlformats.org/officeDocument/2006/relationships/slideLayout" Target="../slideLayouts/slideLayout93.xml"/><Relationship Id="rId18" Type="http://schemas.openxmlformats.org/officeDocument/2006/relationships/slideLayout" Target="../slideLayouts/slideLayout92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31.xml"/><Relationship Id="rId22" Type="http://schemas.openxmlformats.org/officeDocument/2006/relationships/slideLayout" Target="../slideLayouts/slideLayout133.xml"/><Relationship Id="rId21" Type="http://schemas.openxmlformats.org/officeDocument/2006/relationships/slideLayout" Target="../slideLayouts/slideLayout132.xml"/><Relationship Id="rId24" Type="http://schemas.openxmlformats.org/officeDocument/2006/relationships/slideLayout" Target="../slideLayouts/slideLayout135.xml"/><Relationship Id="rId23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12.xml"/><Relationship Id="rId2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114.xml"/><Relationship Id="rId4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20.xml"/><Relationship Id="rId26" Type="http://schemas.openxmlformats.org/officeDocument/2006/relationships/slideLayout" Target="../slideLayouts/slideLayout137.xml"/><Relationship Id="rId25" Type="http://schemas.openxmlformats.org/officeDocument/2006/relationships/slideLayout" Target="../slideLayouts/slideLayout136.xml"/><Relationship Id="rId28" Type="http://schemas.openxmlformats.org/officeDocument/2006/relationships/slideLayout" Target="../slideLayouts/slideLayout139.xml"/><Relationship Id="rId27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16.xml"/><Relationship Id="rId6" Type="http://schemas.openxmlformats.org/officeDocument/2006/relationships/slideLayout" Target="../slideLayouts/slideLayout117.xml"/><Relationship Id="rId29" Type="http://schemas.openxmlformats.org/officeDocument/2006/relationships/slideLayout" Target="../slideLayouts/slideLayout140.xml"/><Relationship Id="rId7" Type="http://schemas.openxmlformats.org/officeDocument/2006/relationships/slideLayout" Target="../slideLayouts/slideLayout118.xml"/><Relationship Id="rId8" Type="http://schemas.openxmlformats.org/officeDocument/2006/relationships/slideLayout" Target="../slideLayouts/slideLayout119.xml"/><Relationship Id="rId31" Type="http://schemas.openxmlformats.org/officeDocument/2006/relationships/slideLayout" Target="../slideLayouts/slideLayout142.xml"/><Relationship Id="rId30" Type="http://schemas.openxmlformats.org/officeDocument/2006/relationships/slideLayout" Target="../slideLayouts/slideLayout141.xml"/><Relationship Id="rId11" Type="http://schemas.openxmlformats.org/officeDocument/2006/relationships/slideLayout" Target="../slideLayouts/slideLayout122.xml"/><Relationship Id="rId33" Type="http://schemas.openxmlformats.org/officeDocument/2006/relationships/slideLayout" Target="../slideLayouts/slideLayout144.xml"/><Relationship Id="rId10" Type="http://schemas.openxmlformats.org/officeDocument/2006/relationships/slideLayout" Target="../slideLayouts/slideLayout121.xml"/><Relationship Id="rId32" Type="http://schemas.openxmlformats.org/officeDocument/2006/relationships/slideLayout" Target="../slideLayouts/slideLayout143.xml"/><Relationship Id="rId13" Type="http://schemas.openxmlformats.org/officeDocument/2006/relationships/slideLayout" Target="../slideLayouts/slideLayout124.xml"/><Relationship Id="rId35" Type="http://schemas.openxmlformats.org/officeDocument/2006/relationships/slideLayout" Target="../slideLayouts/slideLayout146.xml"/><Relationship Id="rId12" Type="http://schemas.openxmlformats.org/officeDocument/2006/relationships/slideLayout" Target="../slideLayouts/slideLayout123.xml"/><Relationship Id="rId34" Type="http://schemas.openxmlformats.org/officeDocument/2006/relationships/slideLayout" Target="../slideLayouts/slideLayout145.xml"/><Relationship Id="rId15" Type="http://schemas.openxmlformats.org/officeDocument/2006/relationships/slideLayout" Target="../slideLayouts/slideLayout126.xml"/><Relationship Id="rId37" Type="http://schemas.openxmlformats.org/officeDocument/2006/relationships/slideLayout" Target="../slideLayouts/slideLayout148.xml"/><Relationship Id="rId14" Type="http://schemas.openxmlformats.org/officeDocument/2006/relationships/slideLayout" Target="../slideLayouts/slideLayout125.xml"/><Relationship Id="rId36" Type="http://schemas.openxmlformats.org/officeDocument/2006/relationships/slideLayout" Target="../slideLayouts/slideLayout147.xml"/><Relationship Id="rId17" Type="http://schemas.openxmlformats.org/officeDocument/2006/relationships/slideLayout" Target="../slideLayouts/slideLayout128.xml"/><Relationship Id="rId16" Type="http://schemas.openxmlformats.org/officeDocument/2006/relationships/slideLayout" Target="../slideLayouts/slideLayout127.xml"/><Relationship Id="rId38" Type="http://schemas.openxmlformats.org/officeDocument/2006/relationships/theme" Target="../theme/theme2.xml"/><Relationship Id="rId19" Type="http://schemas.openxmlformats.org/officeDocument/2006/relationships/slideLayout" Target="../slideLayouts/slideLayout130.xml"/><Relationship Id="rId18" Type="http://schemas.openxmlformats.org/officeDocument/2006/relationships/slideLayout" Target="../slideLayouts/slideLayout1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  <p:sldLayoutId id="2147483715" r:id="rId29"/>
    <p:sldLayoutId id="2147483716" r:id="rId30"/>
    <p:sldLayoutId id="2147483717" r:id="rId31"/>
    <p:sldLayoutId id="2147483718" r:id="rId32"/>
    <p:sldLayoutId id="2147483719" r:id="rId33"/>
    <p:sldLayoutId id="2147483720" r:id="rId34"/>
    <p:sldLayoutId id="2147483721" r:id="rId35"/>
    <p:sldLayoutId id="2147483722" r:id="rId36"/>
    <p:sldLayoutId id="2147483723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  <p:sldLayoutId id="2147483742" r:id="rId18"/>
    <p:sldLayoutId id="2147483743" r:id="rId19"/>
    <p:sldLayoutId id="2147483744" r:id="rId20"/>
    <p:sldLayoutId id="2147483745" r:id="rId21"/>
    <p:sldLayoutId id="2147483746" r:id="rId22"/>
    <p:sldLayoutId id="2147483747" r:id="rId23"/>
    <p:sldLayoutId id="2147483748" r:id="rId24"/>
    <p:sldLayoutId id="2147483749" r:id="rId25"/>
    <p:sldLayoutId id="2147483750" r:id="rId26"/>
    <p:sldLayoutId id="2147483751" r:id="rId27"/>
    <p:sldLayoutId id="2147483752" r:id="rId28"/>
    <p:sldLayoutId id="2147483753" r:id="rId29"/>
    <p:sldLayoutId id="2147483754" r:id="rId30"/>
    <p:sldLayoutId id="2147483755" r:id="rId31"/>
    <p:sldLayoutId id="2147483756" r:id="rId32"/>
    <p:sldLayoutId id="2147483757" r:id="rId33"/>
    <p:sldLayoutId id="2147483758" r:id="rId34"/>
    <p:sldLayoutId id="2147483759" r:id="rId35"/>
    <p:sldLayoutId id="2147483760" r:id="rId36"/>
    <p:sldLayoutId id="2147483761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  <p:sldLayoutId id="2147483780" r:id="rId18"/>
    <p:sldLayoutId id="2147483781" r:id="rId19"/>
    <p:sldLayoutId id="2147483782" r:id="rId20"/>
    <p:sldLayoutId id="2147483783" r:id="rId21"/>
    <p:sldLayoutId id="2147483784" r:id="rId22"/>
    <p:sldLayoutId id="2147483785" r:id="rId23"/>
    <p:sldLayoutId id="2147483786" r:id="rId24"/>
    <p:sldLayoutId id="2147483787" r:id="rId25"/>
    <p:sldLayoutId id="2147483788" r:id="rId26"/>
    <p:sldLayoutId id="2147483789" r:id="rId27"/>
    <p:sldLayoutId id="2147483790" r:id="rId28"/>
    <p:sldLayoutId id="2147483791" r:id="rId29"/>
    <p:sldLayoutId id="2147483792" r:id="rId30"/>
    <p:sldLayoutId id="2147483793" r:id="rId31"/>
    <p:sldLayoutId id="2147483794" r:id="rId32"/>
    <p:sldLayoutId id="2147483795" r:id="rId33"/>
    <p:sldLayoutId id="2147483796" r:id="rId34"/>
    <p:sldLayoutId id="2147483797" r:id="rId35"/>
    <p:sldLayoutId id="2147483798" r:id="rId36"/>
    <p:sldLayoutId id="2147483799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Google Shape;54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9300" y="3752000"/>
            <a:ext cx="5286627" cy="108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g2de48f4ca8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g2de48f4ca86_0_0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Monitoring Performance</a:t>
            </a:r>
            <a:endParaRPr/>
          </a:p>
        </p:txBody>
      </p:sp>
      <p:sp>
        <p:nvSpPr>
          <p:cNvPr id="624" name="Google Shape;624;g2de48f4ca86_0_0"/>
          <p:cNvSpPr txBox="1"/>
          <p:nvPr/>
        </p:nvSpPr>
        <p:spPr>
          <a:xfrm>
            <a:off x="521100" y="1059250"/>
            <a:ext cx="30363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What are we looking for?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Minimize validation loss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Avoid overfitting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In our case: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Simply compare validation loss between parameter sets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Optional: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Early stopping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&amp; other adaptive regularization techniques can help optimize fit during model training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625" name="Google Shape;625;g2de48f4ca86_0_0"/>
          <p:cNvCxnSpPr/>
          <p:nvPr/>
        </p:nvCxnSpPr>
        <p:spPr>
          <a:xfrm rot="10800000">
            <a:off x="4577025" y="1359475"/>
            <a:ext cx="0" cy="284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6" name="Google Shape;626;g2de48f4ca86_0_0"/>
          <p:cNvCxnSpPr/>
          <p:nvPr/>
        </p:nvCxnSpPr>
        <p:spPr>
          <a:xfrm>
            <a:off x="4554375" y="4157850"/>
            <a:ext cx="408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7" name="Google Shape;627;g2de48f4ca86_0_0"/>
          <p:cNvSpPr/>
          <p:nvPr/>
        </p:nvSpPr>
        <p:spPr>
          <a:xfrm>
            <a:off x="4599700" y="1688075"/>
            <a:ext cx="4010575" cy="2277175"/>
          </a:xfrm>
          <a:custGeom>
            <a:rect b="b" l="l" r="r" t="t"/>
            <a:pathLst>
              <a:path extrusionOk="0" h="91087" w="160423">
                <a:moveTo>
                  <a:pt x="0" y="0"/>
                </a:moveTo>
                <a:cubicBezTo>
                  <a:pt x="3831" y="22996"/>
                  <a:pt x="4814" y="50131"/>
                  <a:pt x="21299" y="66616"/>
                </a:cubicBezTo>
                <a:cubicBezTo>
                  <a:pt x="24596" y="69913"/>
                  <a:pt x="29464" y="71377"/>
                  <a:pt x="33988" y="72507"/>
                </a:cubicBezTo>
                <a:cubicBezTo>
                  <a:pt x="37724" y="73441"/>
                  <a:pt x="39394" y="78075"/>
                  <a:pt x="42598" y="80211"/>
                </a:cubicBezTo>
                <a:cubicBezTo>
                  <a:pt x="47026" y="83163"/>
                  <a:pt x="53241" y="80981"/>
                  <a:pt x="58459" y="82024"/>
                </a:cubicBezTo>
                <a:cubicBezTo>
                  <a:pt x="70881" y="84507"/>
                  <a:pt x="83650" y="89945"/>
                  <a:pt x="96072" y="87462"/>
                </a:cubicBezTo>
                <a:cubicBezTo>
                  <a:pt x="100491" y="86579"/>
                  <a:pt x="104708" y="84290"/>
                  <a:pt x="109214" y="84290"/>
                </a:cubicBezTo>
                <a:cubicBezTo>
                  <a:pt x="126433" y="84290"/>
                  <a:pt x="143204" y="91087"/>
                  <a:pt x="160423" y="91087"/>
                </a:cubicBezTo>
              </a:path>
            </a:pathLst>
          </a:custGeom>
          <a:noFill/>
          <a:ln cap="flat" cmpd="sng" w="19050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28" name="Google Shape;628;g2de48f4ca86_0_0"/>
          <p:cNvSpPr/>
          <p:nvPr/>
        </p:nvSpPr>
        <p:spPr>
          <a:xfrm>
            <a:off x="4611025" y="1540775"/>
            <a:ext cx="4010575" cy="1721300"/>
          </a:xfrm>
          <a:custGeom>
            <a:rect b="b" l="l" r="r" t="t"/>
            <a:pathLst>
              <a:path extrusionOk="0" h="68852" w="160423">
                <a:moveTo>
                  <a:pt x="0" y="0"/>
                </a:moveTo>
                <a:cubicBezTo>
                  <a:pt x="7666" y="26848"/>
                  <a:pt x="21237" y="64514"/>
                  <a:pt x="48942" y="67976"/>
                </a:cubicBezTo>
                <a:cubicBezTo>
                  <a:pt x="56888" y="68969"/>
                  <a:pt x="65192" y="69464"/>
                  <a:pt x="72961" y="67523"/>
                </a:cubicBezTo>
                <a:cubicBezTo>
                  <a:pt x="78124" y="66233"/>
                  <a:pt x="81343" y="60839"/>
                  <a:pt x="86103" y="58460"/>
                </a:cubicBezTo>
                <a:cubicBezTo>
                  <a:pt x="93059" y="54984"/>
                  <a:pt x="101737" y="57423"/>
                  <a:pt x="109214" y="55287"/>
                </a:cubicBezTo>
                <a:cubicBezTo>
                  <a:pt x="115782" y="53411"/>
                  <a:pt x="119639" y="46041"/>
                  <a:pt x="125982" y="43505"/>
                </a:cubicBezTo>
                <a:cubicBezTo>
                  <a:pt x="136675" y="39230"/>
                  <a:pt x="148907" y="40786"/>
                  <a:pt x="160423" y="40786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629" name="Google Shape;629;g2de48f4ca86_0_0"/>
          <p:cNvCxnSpPr/>
          <p:nvPr/>
        </p:nvCxnSpPr>
        <p:spPr>
          <a:xfrm>
            <a:off x="7521550" y="1921775"/>
            <a:ext cx="317100" cy="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0" name="Google Shape;630;g2de48f4ca86_0_0"/>
          <p:cNvCxnSpPr/>
          <p:nvPr/>
        </p:nvCxnSpPr>
        <p:spPr>
          <a:xfrm>
            <a:off x="7521550" y="1672550"/>
            <a:ext cx="306000" cy="0"/>
          </a:xfrm>
          <a:prstGeom prst="straightConnector1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1" name="Google Shape;631;g2de48f4ca86_0_0"/>
          <p:cNvSpPr txBox="1"/>
          <p:nvPr/>
        </p:nvSpPr>
        <p:spPr>
          <a:xfrm>
            <a:off x="7838650" y="1768775"/>
            <a:ext cx="11217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E69138"/>
                </a:solidFill>
                <a:latin typeface="Inter Tight Light"/>
                <a:ea typeface="Inter Tight Light"/>
                <a:cs typeface="Inter Tight Light"/>
                <a:sym typeface="Inter Tight Light"/>
              </a:rPr>
              <a:t>validate</a:t>
            </a:r>
            <a:endParaRPr sz="1100">
              <a:solidFill>
                <a:srgbClr val="E69138"/>
              </a:solidFill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32" name="Google Shape;632;g2de48f4ca86_0_0"/>
          <p:cNvSpPr txBox="1"/>
          <p:nvPr/>
        </p:nvSpPr>
        <p:spPr>
          <a:xfrm>
            <a:off x="7838650" y="1519550"/>
            <a:ext cx="11217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155CC"/>
                </a:solidFill>
                <a:latin typeface="Inter Tight Light"/>
                <a:ea typeface="Inter Tight Light"/>
                <a:cs typeface="Inter Tight Light"/>
                <a:sym typeface="Inter Tight Light"/>
              </a:rPr>
              <a:t>train</a:t>
            </a:r>
            <a:endParaRPr sz="1100">
              <a:solidFill>
                <a:srgbClr val="1155CC"/>
              </a:solidFill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cxnSp>
        <p:nvCxnSpPr>
          <p:cNvPr id="633" name="Google Shape;633;g2de48f4ca86_0_0"/>
          <p:cNvCxnSpPr/>
          <p:nvPr/>
        </p:nvCxnSpPr>
        <p:spPr>
          <a:xfrm rot="10800000">
            <a:off x="6049850" y="1518225"/>
            <a:ext cx="0" cy="262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34" name="Google Shape;634;g2de48f4ca86_0_0"/>
          <p:cNvSpPr txBox="1"/>
          <p:nvPr/>
        </p:nvSpPr>
        <p:spPr>
          <a:xfrm>
            <a:off x="5347800" y="1183200"/>
            <a:ext cx="17670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Early stopping point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9" name="Google Shape;639;g2de48f4ca86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g2de48f4ca86_0_6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Common Parameters</a:t>
            </a:r>
            <a:endParaRPr/>
          </a:p>
        </p:txBody>
      </p:sp>
      <p:sp>
        <p:nvSpPr>
          <p:cNvPr id="641" name="Google Shape;641;g2de48f4ca86_0_6"/>
          <p:cNvSpPr txBox="1"/>
          <p:nvPr/>
        </p:nvSpPr>
        <p:spPr>
          <a:xfrm>
            <a:off x="521100" y="1229175"/>
            <a:ext cx="49923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Which parameters to tune will vary depending on model choice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However many models will share a similar set of parameters: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Learning rate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Batch size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Model complexity (e.g. N trees)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Regularization (e.g. L1/L2 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penalty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42" name="Google Shape;642;g2de48f4ca86_0_6"/>
          <p:cNvPicPr preferRelativeResize="0"/>
          <p:nvPr/>
        </p:nvPicPr>
        <p:blipFill rotWithShape="1">
          <a:blip r:embed="rId4">
            <a:alphaModFix/>
          </a:blip>
          <a:srcRect b="0" l="0" r="0" t="27309"/>
          <a:stretch/>
        </p:blipFill>
        <p:spPr>
          <a:xfrm>
            <a:off x="4609025" y="2208750"/>
            <a:ext cx="4167976" cy="2022375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g2de48f4ca86_0_6"/>
          <p:cNvSpPr txBox="1"/>
          <p:nvPr/>
        </p:nvSpPr>
        <p:spPr>
          <a:xfrm>
            <a:off x="7528000" y="4231125"/>
            <a:ext cx="13530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Many dials to turn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1ff54d32de0_0_68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Parameter Searching Methods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49" name="Google Shape;649;g1ff54d32de0_0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654;g2de48f4ca86_0_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g2de48f4ca86_0_23"/>
          <p:cNvSpPr txBox="1"/>
          <p:nvPr>
            <p:ph type="title"/>
          </p:nvPr>
        </p:nvSpPr>
        <p:spPr>
          <a:xfrm>
            <a:off x="459600" y="442475"/>
            <a:ext cx="33240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Grid Search</a:t>
            </a:r>
            <a:endParaRPr/>
          </a:p>
        </p:txBody>
      </p:sp>
      <p:sp>
        <p:nvSpPr>
          <p:cNvPr id="656" name="Google Shape;656;g2de48f4ca86_0_23"/>
          <p:cNvSpPr txBox="1"/>
          <p:nvPr/>
        </p:nvSpPr>
        <p:spPr>
          <a:xfrm>
            <a:off x="521100" y="1135450"/>
            <a:ext cx="44190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Simplest option - try “all” combinations 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Categorical variables = try all different options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Continuous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variables = discretize into N options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Brute force search: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 models = multiply all parameter combinations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Say 3 parameters, with 5 options each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 models = 5 * 5 * 5 = 125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Hugely inefficient but covers “full” parameter space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Works better for low parameter numbers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657" name="Google Shape;657;g2de48f4ca86_0_23"/>
          <p:cNvCxnSpPr/>
          <p:nvPr/>
        </p:nvCxnSpPr>
        <p:spPr>
          <a:xfrm>
            <a:off x="5411775" y="1110100"/>
            <a:ext cx="344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8" name="Google Shape;658;g2de48f4ca86_0_23"/>
          <p:cNvCxnSpPr/>
          <p:nvPr/>
        </p:nvCxnSpPr>
        <p:spPr>
          <a:xfrm>
            <a:off x="5430275" y="1110100"/>
            <a:ext cx="0" cy="280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9" name="Google Shape;659;g2de48f4ca86_0_23"/>
          <p:cNvSpPr txBox="1"/>
          <p:nvPr/>
        </p:nvSpPr>
        <p:spPr>
          <a:xfrm>
            <a:off x="8067800" y="217050"/>
            <a:ext cx="1424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Parameter 1  Learning Rate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60" name="Google Shape;660;g2de48f4ca86_0_23"/>
          <p:cNvSpPr txBox="1"/>
          <p:nvPr/>
        </p:nvSpPr>
        <p:spPr>
          <a:xfrm>
            <a:off x="5069470" y="4105750"/>
            <a:ext cx="1202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Parameter 2 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L2 Penalty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661" name="Google Shape;661;g2de48f4ca86_0_23"/>
          <p:cNvCxnSpPr/>
          <p:nvPr/>
        </p:nvCxnSpPr>
        <p:spPr>
          <a:xfrm rot="10800000">
            <a:off x="5365425" y="36726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2" name="Google Shape;662;g2de48f4ca86_0_23"/>
          <p:cNvCxnSpPr/>
          <p:nvPr/>
        </p:nvCxnSpPr>
        <p:spPr>
          <a:xfrm rot="10800000">
            <a:off x="5365425" y="31392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3" name="Google Shape;663;g2de48f4ca86_0_23"/>
          <p:cNvCxnSpPr/>
          <p:nvPr/>
        </p:nvCxnSpPr>
        <p:spPr>
          <a:xfrm rot="10800000">
            <a:off x="5365425" y="26058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4" name="Google Shape;664;g2de48f4ca86_0_23"/>
          <p:cNvCxnSpPr/>
          <p:nvPr/>
        </p:nvCxnSpPr>
        <p:spPr>
          <a:xfrm rot="10800000">
            <a:off x="5365425" y="20724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5" name="Google Shape;665;g2de48f4ca86_0_23"/>
          <p:cNvCxnSpPr/>
          <p:nvPr/>
        </p:nvCxnSpPr>
        <p:spPr>
          <a:xfrm rot="10800000">
            <a:off x="5365425" y="15390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6" name="Google Shape;666;g2de48f4ca86_0_23"/>
          <p:cNvCxnSpPr/>
          <p:nvPr/>
        </p:nvCxnSpPr>
        <p:spPr>
          <a:xfrm rot="10800000">
            <a:off x="58558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7" name="Google Shape;667;g2de48f4ca86_0_23"/>
          <p:cNvCxnSpPr/>
          <p:nvPr/>
        </p:nvCxnSpPr>
        <p:spPr>
          <a:xfrm rot="10800000">
            <a:off x="63892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8" name="Google Shape;668;g2de48f4ca86_0_23"/>
          <p:cNvCxnSpPr/>
          <p:nvPr/>
        </p:nvCxnSpPr>
        <p:spPr>
          <a:xfrm rot="10800000">
            <a:off x="69226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9" name="Google Shape;669;g2de48f4ca86_0_23"/>
          <p:cNvCxnSpPr/>
          <p:nvPr/>
        </p:nvCxnSpPr>
        <p:spPr>
          <a:xfrm rot="10800000">
            <a:off x="75322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g2de48f4ca86_0_23"/>
          <p:cNvCxnSpPr/>
          <p:nvPr/>
        </p:nvCxnSpPr>
        <p:spPr>
          <a:xfrm rot="10800000">
            <a:off x="81418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1" name="Google Shape;671;g2de48f4ca86_0_23"/>
          <p:cNvSpPr txBox="1"/>
          <p:nvPr/>
        </p:nvSpPr>
        <p:spPr>
          <a:xfrm>
            <a:off x="4986225" y="35722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4.0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72" name="Google Shape;672;g2de48f4ca86_0_23"/>
          <p:cNvSpPr txBox="1"/>
          <p:nvPr/>
        </p:nvSpPr>
        <p:spPr>
          <a:xfrm>
            <a:off x="4986225" y="30388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2</a:t>
            </a: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.0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73" name="Google Shape;673;g2de48f4ca86_0_23"/>
          <p:cNvSpPr txBox="1"/>
          <p:nvPr/>
        </p:nvSpPr>
        <p:spPr>
          <a:xfrm>
            <a:off x="4986225" y="25054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1</a:t>
            </a: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.0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74" name="Google Shape;674;g2de48f4ca86_0_23"/>
          <p:cNvSpPr txBox="1"/>
          <p:nvPr/>
        </p:nvSpPr>
        <p:spPr>
          <a:xfrm>
            <a:off x="4986225" y="19720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0.5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75" name="Google Shape;675;g2de48f4ca86_0_23"/>
          <p:cNvSpPr txBox="1"/>
          <p:nvPr/>
        </p:nvSpPr>
        <p:spPr>
          <a:xfrm>
            <a:off x="4910025" y="14386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0.25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76" name="Google Shape;676;g2de48f4ca86_0_23"/>
          <p:cNvSpPr txBox="1"/>
          <p:nvPr/>
        </p:nvSpPr>
        <p:spPr>
          <a:xfrm>
            <a:off x="5595825" y="7528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0.001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77" name="Google Shape;677;g2de48f4ca86_0_23"/>
          <p:cNvSpPr txBox="1"/>
          <p:nvPr/>
        </p:nvSpPr>
        <p:spPr>
          <a:xfrm>
            <a:off x="6205425" y="7528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0.01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78" name="Google Shape;678;g2de48f4ca86_0_23"/>
          <p:cNvSpPr txBox="1"/>
          <p:nvPr/>
        </p:nvSpPr>
        <p:spPr>
          <a:xfrm>
            <a:off x="6738825" y="7528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0.1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79" name="Google Shape;679;g2de48f4ca86_0_23"/>
          <p:cNvSpPr txBox="1"/>
          <p:nvPr/>
        </p:nvSpPr>
        <p:spPr>
          <a:xfrm>
            <a:off x="7348425" y="7528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1</a:t>
            </a: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.0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80" name="Google Shape;680;g2de48f4ca86_0_23"/>
          <p:cNvSpPr txBox="1"/>
          <p:nvPr/>
        </p:nvSpPr>
        <p:spPr>
          <a:xfrm>
            <a:off x="7881825" y="7528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10.0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81" name="Google Shape;681;g2de48f4ca86_0_23"/>
          <p:cNvSpPr txBox="1"/>
          <p:nvPr/>
        </p:nvSpPr>
        <p:spPr>
          <a:xfrm>
            <a:off x="5909325" y="277375"/>
            <a:ext cx="2544000" cy="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Discretize continuous variables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82" name="Google Shape;682;g2de48f4ca86_0_23"/>
          <p:cNvSpPr/>
          <p:nvPr/>
        </p:nvSpPr>
        <p:spPr>
          <a:xfrm>
            <a:off x="5781800" y="1443150"/>
            <a:ext cx="127500" cy="127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g2de48f4ca86_0_23"/>
          <p:cNvSpPr/>
          <p:nvPr/>
        </p:nvSpPr>
        <p:spPr>
          <a:xfrm>
            <a:off x="5781800" y="19765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g2de48f4ca86_0_23"/>
          <p:cNvSpPr/>
          <p:nvPr/>
        </p:nvSpPr>
        <p:spPr>
          <a:xfrm>
            <a:off x="5781800" y="25099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g2de48f4ca86_0_23"/>
          <p:cNvSpPr/>
          <p:nvPr/>
        </p:nvSpPr>
        <p:spPr>
          <a:xfrm>
            <a:off x="5781800" y="30433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g2de48f4ca86_0_23"/>
          <p:cNvSpPr/>
          <p:nvPr/>
        </p:nvSpPr>
        <p:spPr>
          <a:xfrm>
            <a:off x="5781800" y="35767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g2de48f4ca86_0_23"/>
          <p:cNvSpPr/>
          <p:nvPr/>
        </p:nvSpPr>
        <p:spPr>
          <a:xfrm>
            <a:off x="6315200" y="14431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g2de48f4ca86_0_23"/>
          <p:cNvSpPr/>
          <p:nvPr/>
        </p:nvSpPr>
        <p:spPr>
          <a:xfrm>
            <a:off x="6315200" y="19765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g2de48f4ca86_0_23"/>
          <p:cNvSpPr/>
          <p:nvPr/>
        </p:nvSpPr>
        <p:spPr>
          <a:xfrm>
            <a:off x="6315200" y="2509950"/>
            <a:ext cx="127500" cy="127500"/>
          </a:xfrm>
          <a:prstGeom prst="ellipse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g2de48f4ca86_0_23"/>
          <p:cNvSpPr/>
          <p:nvPr/>
        </p:nvSpPr>
        <p:spPr>
          <a:xfrm>
            <a:off x="6315200" y="30433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g2de48f4ca86_0_23"/>
          <p:cNvSpPr/>
          <p:nvPr/>
        </p:nvSpPr>
        <p:spPr>
          <a:xfrm>
            <a:off x="6315200" y="35767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g2de48f4ca86_0_23"/>
          <p:cNvSpPr/>
          <p:nvPr/>
        </p:nvSpPr>
        <p:spPr>
          <a:xfrm>
            <a:off x="6848600" y="1443150"/>
            <a:ext cx="127500" cy="127500"/>
          </a:xfrm>
          <a:prstGeom prst="ellipse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g2de48f4ca86_0_23"/>
          <p:cNvSpPr/>
          <p:nvPr/>
        </p:nvSpPr>
        <p:spPr>
          <a:xfrm>
            <a:off x="6848600" y="19765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g2de48f4ca86_0_23"/>
          <p:cNvSpPr/>
          <p:nvPr/>
        </p:nvSpPr>
        <p:spPr>
          <a:xfrm>
            <a:off x="6848600" y="25099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g2de48f4ca86_0_23"/>
          <p:cNvSpPr/>
          <p:nvPr/>
        </p:nvSpPr>
        <p:spPr>
          <a:xfrm>
            <a:off x="6848600" y="3043350"/>
            <a:ext cx="127500" cy="127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g2de48f4ca86_0_23"/>
          <p:cNvSpPr/>
          <p:nvPr/>
        </p:nvSpPr>
        <p:spPr>
          <a:xfrm>
            <a:off x="6848600" y="35767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g2de48f4ca86_0_23"/>
          <p:cNvSpPr/>
          <p:nvPr/>
        </p:nvSpPr>
        <p:spPr>
          <a:xfrm>
            <a:off x="7458200" y="14431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g2de48f4ca86_0_23"/>
          <p:cNvSpPr/>
          <p:nvPr/>
        </p:nvSpPr>
        <p:spPr>
          <a:xfrm>
            <a:off x="7458200" y="1976550"/>
            <a:ext cx="127500" cy="127500"/>
          </a:xfrm>
          <a:prstGeom prst="ellipse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g2de48f4ca86_0_23"/>
          <p:cNvSpPr/>
          <p:nvPr/>
        </p:nvSpPr>
        <p:spPr>
          <a:xfrm>
            <a:off x="7458200" y="25099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g2de48f4ca86_0_23"/>
          <p:cNvSpPr/>
          <p:nvPr/>
        </p:nvSpPr>
        <p:spPr>
          <a:xfrm>
            <a:off x="7458200" y="30433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g2de48f4ca86_0_23"/>
          <p:cNvSpPr/>
          <p:nvPr/>
        </p:nvSpPr>
        <p:spPr>
          <a:xfrm>
            <a:off x="7458200" y="3576750"/>
            <a:ext cx="127500" cy="127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g2de48f4ca86_0_23"/>
          <p:cNvSpPr/>
          <p:nvPr/>
        </p:nvSpPr>
        <p:spPr>
          <a:xfrm>
            <a:off x="8067800" y="14431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g2de48f4ca86_0_23"/>
          <p:cNvSpPr/>
          <p:nvPr/>
        </p:nvSpPr>
        <p:spPr>
          <a:xfrm>
            <a:off x="8067800" y="19765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g2de48f4ca86_0_23"/>
          <p:cNvSpPr/>
          <p:nvPr/>
        </p:nvSpPr>
        <p:spPr>
          <a:xfrm>
            <a:off x="8067800" y="2509950"/>
            <a:ext cx="127500" cy="127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g2de48f4ca86_0_23"/>
          <p:cNvSpPr/>
          <p:nvPr/>
        </p:nvSpPr>
        <p:spPr>
          <a:xfrm>
            <a:off x="8067800" y="30433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g2de48f4ca86_0_23"/>
          <p:cNvSpPr/>
          <p:nvPr/>
        </p:nvSpPr>
        <p:spPr>
          <a:xfrm>
            <a:off x="8067800" y="35767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g2de48f4ca86_0_23"/>
          <p:cNvSpPr txBox="1"/>
          <p:nvPr/>
        </p:nvSpPr>
        <p:spPr>
          <a:xfrm>
            <a:off x="6922625" y="4110150"/>
            <a:ext cx="1979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Check performance at each combination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" name="Google Shape;712;g2de48f4ca86_0_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g2de48f4ca86_0_29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Random Search</a:t>
            </a:r>
            <a:endParaRPr/>
          </a:p>
        </p:txBody>
      </p:sp>
      <p:sp>
        <p:nvSpPr>
          <p:cNvPr id="714" name="Google Shape;714;g2de48f4ca86_0_29"/>
          <p:cNvSpPr txBox="1"/>
          <p:nvPr/>
        </p:nvSpPr>
        <p:spPr>
          <a:xfrm>
            <a:off x="521100" y="1059250"/>
            <a:ext cx="41691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Randomly sample from the full parameter space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Sample categories &amp; continuous values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Ensure N samples is sufficient to “cover” 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parameter space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Efficient but naive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Explores completely randomly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Could miss areas of the feature space with “good” parameters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Choose N models to train 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Works well for small/medium size feature spaces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Struggles to cover large features spaces effectively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715" name="Google Shape;715;g2de48f4ca86_0_29"/>
          <p:cNvCxnSpPr/>
          <p:nvPr/>
        </p:nvCxnSpPr>
        <p:spPr>
          <a:xfrm>
            <a:off x="5411775" y="1110100"/>
            <a:ext cx="344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6" name="Google Shape;716;g2de48f4ca86_0_29"/>
          <p:cNvCxnSpPr/>
          <p:nvPr/>
        </p:nvCxnSpPr>
        <p:spPr>
          <a:xfrm>
            <a:off x="5430275" y="1110100"/>
            <a:ext cx="0" cy="280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7" name="Google Shape;717;g2de48f4ca86_0_29"/>
          <p:cNvSpPr txBox="1"/>
          <p:nvPr/>
        </p:nvSpPr>
        <p:spPr>
          <a:xfrm>
            <a:off x="8067800" y="217050"/>
            <a:ext cx="1424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Parameter 1  Learning Rate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18" name="Google Shape;718;g2de48f4ca86_0_29"/>
          <p:cNvSpPr txBox="1"/>
          <p:nvPr/>
        </p:nvSpPr>
        <p:spPr>
          <a:xfrm>
            <a:off x="5069470" y="4105750"/>
            <a:ext cx="1202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Parameter 2 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L2 Penalty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719" name="Google Shape;719;g2de48f4ca86_0_29"/>
          <p:cNvCxnSpPr/>
          <p:nvPr/>
        </p:nvCxnSpPr>
        <p:spPr>
          <a:xfrm rot="10800000">
            <a:off x="5365425" y="36726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0" name="Google Shape;720;g2de48f4ca86_0_29"/>
          <p:cNvCxnSpPr/>
          <p:nvPr/>
        </p:nvCxnSpPr>
        <p:spPr>
          <a:xfrm rot="10800000">
            <a:off x="5365425" y="31392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1" name="Google Shape;721;g2de48f4ca86_0_29"/>
          <p:cNvCxnSpPr/>
          <p:nvPr/>
        </p:nvCxnSpPr>
        <p:spPr>
          <a:xfrm rot="10800000">
            <a:off x="5365425" y="26058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g2de48f4ca86_0_29"/>
          <p:cNvCxnSpPr/>
          <p:nvPr/>
        </p:nvCxnSpPr>
        <p:spPr>
          <a:xfrm rot="10800000">
            <a:off x="5365425" y="20724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3" name="Google Shape;723;g2de48f4ca86_0_29"/>
          <p:cNvCxnSpPr/>
          <p:nvPr/>
        </p:nvCxnSpPr>
        <p:spPr>
          <a:xfrm rot="10800000">
            <a:off x="5365425" y="15390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4" name="Google Shape;724;g2de48f4ca86_0_29"/>
          <p:cNvCxnSpPr/>
          <p:nvPr/>
        </p:nvCxnSpPr>
        <p:spPr>
          <a:xfrm rot="10800000">
            <a:off x="58558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5" name="Google Shape;725;g2de48f4ca86_0_29"/>
          <p:cNvCxnSpPr/>
          <p:nvPr/>
        </p:nvCxnSpPr>
        <p:spPr>
          <a:xfrm rot="10800000">
            <a:off x="63892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6" name="Google Shape;726;g2de48f4ca86_0_29"/>
          <p:cNvCxnSpPr/>
          <p:nvPr/>
        </p:nvCxnSpPr>
        <p:spPr>
          <a:xfrm rot="10800000">
            <a:off x="69226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7" name="Google Shape;727;g2de48f4ca86_0_29"/>
          <p:cNvCxnSpPr/>
          <p:nvPr/>
        </p:nvCxnSpPr>
        <p:spPr>
          <a:xfrm rot="10800000">
            <a:off x="75322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8" name="Google Shape;728;g2de48f4ca86_0_29"/>
          <p:cNvCxnSpPr/>
          <p:nvPr/>
        </p:nvCxnSpPr>
        <p:spPr>
          <a:xfrm rot="10800000">
            <a:off x="81418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9" name="Google Shape;729;g2de48f4ca86_0_29"/>
          <p:cNvSpPr txBox="1"/>
          <p:nvPr/>
        </p:nvSpPr>
        <p:spPr>
          <a:xfrm>
            <a:off x="4910025" y="14386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0.25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730" name="Google Shape;730;g2de48f4ca86_0_29"/>
          <p:cNvSpPr txBox="1"/>
          <p:nvPr/>
        </p:nvSpPr>
        <p:spPr>
          <a:xfrm>
            <a:off x="5595825" y="7528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0.001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731" name="Google Shape;731;g2de48f4ca86_0_29"/>
          <p:cNvSpPr txBox="1"/>
          <p:nvPr/>
        </p:nvSpPr>
        <p:spPr>
          <a:xfrm>
            <a:off x="7881825" y="7528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10.0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732" name="Google Shape;732;g2de48f4ca86_0_29"/>
          <p:cNvSpPr txBox="1"/>
          <p:nvPr/>
        </p:nvSpPr>
        <p:spPr>
          <a:xfrm>
            <a:off x="5909325" y="277375"/>
            <a:ext cx="2544000" cy="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No discretization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33" name="Google Shape;733;g2de48f4ca86_0_29"/>
          <p:cNvSpPr/>
          <p:nvPr/>
        </p:nvSpPr>
        <p:spPr>
          <a:xfrm>
            <a:off x="5985300" y="1703725"/>
            <a:ext cx="127500" cy="127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g2de48f4ca86_0_29"/>
          <p:cNvSpPr/>
          <p:nvPr/>
        </p:nvSpPr>
        <p:spPr>
          <a:xfrm>
            <a:off x="5728325" y="153900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g2de48f4ca86_0_29"/>
          <p:cNvSpPr/>
          <p:nvPr/>
        </p:nvSpPr>
        <p:spPr>
          <a:xfrm>
            <a:off x="5985300" y="2737163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g2de48f4ca86_0_29"/>
          <p:cNvSpPr/>
          <p:nvPr/>
        </p:nvSpPr>
        <p:spPr>
          <a:xfrm>
            <a:off x="5680025" y="3410225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g2de48f4ca86_0_29"/>
          <p:cNvSpPr/>
          <p:nvPr/>
        </p:nvSpPr>
        <p:spPr>
          <a:xfrm>
            <a:off x="6593263" y="14752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g2de48f4ca86_0_29"/>
          <p:cNvSpPr/>
          <p:nvPr/>
        </p:nvSpPr>
        <p:spPr>
          <a:xfrm>
            <a:off x="6465775" y="2318825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g2de48f4ca86_0_29"/>
          <p:cNvSpPr/>
          <p:nvPr/>
        </p:nvSpPr>
        <p:spPr>
          <a:xfrm>
            <a:off x="6848600" y="25099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g2de48f4ca86_0_29"/>
          <p:cNvSpPr/>
          <p:nvPr/>
        </p:nvSpPr>
        <p:spPr>
          <a:xfrm>
            <a:off x="7799450" y="207240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g2de48f4ca86_0_29"/>
          <p:cNvSpPr/>
          <p:nvPr/>
        </p:nvSpPr>
        <p:spPr>
          <a:xfrm>
            <a:off x="7458200" y="14431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g2de48f4ca86_0_29"/>
          <p:cNvSpPr/>
          <p:nvPr/>
        </p:nvSpPr>
        <p:spPr>
          <a:xfrm>
            <a:off x="7458200" y="25099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g2de48f4ca86_0_29"/>
          <p:cNvSpPr/>
          <p:nvPr/>
        </p:nvSpPr>
        <p:spPr>
          <a:xfrm>
            <a:off x="7162175" y="1831225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g2de48f4ca86_0_29"/>
          <p:cNvSpPr/>
          <p:nvPr/>
        </p:nvSpPr>
        <p:spPr>
          <a:xfrm>
            <a:off x="7848725" y="3410225"/>
            <a:ext cx="127500" cy="127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g2de48f4ca86_0_29"/>
          <p:cNvSpPr/>
          <p:nvPr/>
        </p:nvSpPr>
        <p:spPr>
          <a:xfrm>
            <a:off x="8067800" y="14431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g2de48f4ca86_0_29"/>
          <p:cNvSpPr/>
          <p:nvPr/>
        </p:nvSpPr>
        <p:spPr>
          <a:xfrm>
            <a:off x="6160800" y="1539000"/>
            <a:ext cx="127500" cy="127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g2de48f4ca86_0_29"/>
          <p:cNvSpPr/>
          <p:nvPr/>
        </p:nvSpPr>
        <p:spPr>
          <a:xfrm>
            <a:off x="8067800" y="3043350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g2de48f4ca86_0_29"/>
          <p:cNvSpPr txBox="1"/>
          <p:nvPr/>
        </p:nvSpPr>
        <p:spPr>
          <a:xfrm>
            <a:off x="6922625" y="4110150"/>
            <a:ext cx="1979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Training 15 models here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g2de48f4ca86_0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g2de48f4ca86_0_35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Bayesian Optimization</a:t>
            </a:r>
            <a:endParaRPr/>
          </a:p>
        </p:txBody>
      </p:sp>
      <p:sp>
        <p:nvSpPr>
          <p:cNvPr id="755" name="Google Shape;755;g2de48f4ca86_0_35"/>
          <p:cNvSpPr txBox="1"/>
          <p:nvPr/>
        </p:nvSpPr>
        <p:spPr>
          <a:xfrm>
            <a:off x="521100" y="1059250"/>
            <a:ext cx="42153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Use Bayesian statistics to select promising hyperparameters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Sample with a higher probability from areas of the parameter space that provides better models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Explores space with “directed” randomness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Converge on “good” parameters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Efficient but complex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Converges on promising parameters faster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More time consuming per model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Gives more parameters “optimize” the optimizer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Great for very large parameter spaces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756" name="Google Shape;756;g2de48f4ca86_0_35"/>
          <p:cNvCxnSpPr/>
          <p:nvPr/>
        </p:nvCxnSpPr>
        <p:spPr>
          <a:xfrm>
            <a:off x="5411775" y="1110100"/>
            <a:ext cx="344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7" name="Google Shape;757;g2de48f4ca86_0_35"/>
          <p:cNvCxnSpPr/>
          <p:nvPr/>
        </p:nvCxnSpPr>
        <p:spPr>
          <a:xfrm>
            <a:off x="5430275" y="1110100"/>
            <a:ext cx="0" cy="280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8" name="Google Shape;758;g2de48f4ca86_0_35"/>
          <p:cNvSpPr txBox="1"/>
          <p:nvPr/>
        </p:nvSpPr>
        <p:spPr>
          <a:xfrm>
            <a:off x="8067800" y="217050"/>
            <a:ext cx="1424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Parameter 1  Learning Rate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59" name="Google Shape;759;g2de48f4ca86_0_35"/>
          <p:cNvSpPr txBox="1"/>
          <p:nvPr/>
        </p:nvSpPr>
        <p:spPr>
          <a:xfrm>
            <a:off x="5069470" y="4105750"/>
            <a:ext cx="1202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Parameter 2 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L2 Penalty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760" name="Google Shape;760;g2de48f4ca86_0_35"/>
          <p:cNvCxnSpPr/>
          <p:nvPr/>
        </p:nvCxnSpPr>
        <p:spPr>
          <a:xfrm rot="10800000">
            <a:off x="5365425" y="36726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1" name="Google Shape;761;g2de48f4ca86_0_35"/>
          <p:cNvCxnSpPr/>
          <p:nvPr/>
        </p:nvCxnSpPr>
        <p:spPr>
          <a:xfrm rot="10800000">
            <a:off x="5365425" y="31392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2" name="Google Shape;762;g2de48f4ca86_0_35"/>
          <p:cNvCxnSpPr/>
          <p:nvPr/>
        </p:nvCxnSpPr>
        <p:spPr>
          <a:xfrm rot="10800000">
            <a:off x="5365425" y="26058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3" name="Google Shape;763;g2de48f4ca86_0_35"/>
          <p:cNvCxnSpPr/>
          <p:nvPr/>
        </p:nvCxnSpPr>
        <p:spPr>
          <a:xfrm rot="10800000">
            <a:off x="5365425" y="20724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4" name="Google Shape;764;g2de48f4ca86_0_35"/>
          <p:cNvCxnSpPr/>
          <p:nvPr/>
        </p:nvCxnSpPr>
        <p:spPr>
          <a:xfrm rot="10800000">
            <a:off x="5365425" y="1539000"/>
            <a:ext cx="7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5" name="Google Shape;765;g2de48f4ca86_0_35"/>
          <p:cNvCxnSpPr/>
          <p:nvPr/>
        </p:nvCxnSpPr>
        <p:spPr>
          <a:xfrm rot="10800000">
            <a:off x="58558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6" name="Google Shape;766;g2de48f4ca86_0_35"/>
          <p:cNvCxnSpPr/>
          <p:nvPr/>
        </p:nvCxnSpPr>
        <p:spPr>
          <a:xfrm rot="10800000">
            <a:off x="63892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7" name="Google Shape;767;g2de48f4ca86_0_35"/>
          <p:cNvCxnSpPr/>
          <p:nvPr/>
        </p:nvCxnSpPr>
        <p:spPr>
          <a:xfrm rot="10800000">
            <a:off x="69226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8" name="Google Shape;768;g2de48f4ca86_0_35"/>
          <p:cNvCxnSpPr/>
          <p:nvPr/>
        </p:nvCxnSpPr>
        <p:spPr>
          <a:xfrm rot="10800000">
            <a:off x="75322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g2de48f4ca86_0_35"/>
          <p:cNvCxnSpPr/>
          <p:nvPr/>
        </p:nvCxnSpPr>
        <p:spPr>
          <a:xfrm rot="10800000">
            <a:off x="8141825" y="1027000"/>
            <a:ext cx="0" cy="8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0" name="Google Shape;770;g2de48f4ca86_0_35"/>
          <p:cNvSpPr txBox="1"/>
          <p:nvPr/>
        </p:nvSpPr>
        <p:spPr>
          <a:xfrm>
            <a:off x="4910025" y="14386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0.25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771" name="Google Shape;771;g2de48f4ca86_0_35"/>
          <p:cNvSpPr txBox="1"/>
          <p:nvPr/>
        </p:nvSpPr>
        <p:spPr>
          <a:xfrm>
            <a:off x="5595825" y="7528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0.001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772" name="Google Shape;772;g2de48f4ca86_0_35"/>
          <p:cNvSpPr txBox="1"/>
          <p:nvPr/>
        </p:nvSpPr>
        <p:spPr>
          <a:xfrm>
            <a:off x="7881825" y="752850"/>
            <a:ext cx="647700" cy="2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10.0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773" name="Google Shape;773;g2de48f4ca86_0_35"/>
          <p:cNvSpPr txBox="1"/>
          <p:nvPr/>
        </p:nvSpPr>
        <p:spPr>
          <a:xfrm>
            <a:off x="5667725" y="160450"/>
            <a:ext cx="2232300" cy="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Will sample more often from areas with high model performance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74" name="Google Shape;774;g2de48f4ca86_0_35"/>
          <p:cNvSpPr/>
          <p:nvPr/>
        </p:nvSpPr>
        <p:spPr>
          <a:xfrm>
            <a:off x="5985300" y="1703725"/>
            <a:ext cx="127500" cy="127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g2de48f4ca86_0_35"/>
          <p:cNvSpPr/>
          <p:nvPr/>
        </p:nvSpPr>
        <p:spPr>
          <a:xfrm>
            <a:off x="8078075" y="3410225"/>
            <a:ext cx="127500" cy="127500"/>
          </a:xfrm>
          <a:prstGeom prst="ellipse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g2de48f4ca86_0_35"/>
          <p:cNvSpPr/>
          <p:nvPr/>
        </p:nvSpPr>
        <p:spPr>
          <a:xfrm>
            <a:off x="6272175" y="3075438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g2de48f4ca86_0_35"/>
          <p:cNvSpPr/>
          <p:nvPr/>
        </p:nvSpPr>
        <p:spPr>
          <a:xfrm>
            <a:off x="5680025" y="3410225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g2de48f4ca86_0_35"/>
          <p:cNvSpPr/>
          <p:nvPr/>
        </p:nvSpPr>
        <p:spPr>
          <a:xfrm>
            <a:off x="6593263" y="147525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g2de48f4ca86_0_35"/>
          <p:cNvSpPr/>
          <p:nvPr/>
        </p:nvSpPr>
        <p:spPr>
          <a:xfrm>
            <a:off x="6325475" y="2337325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g2de48f4ca86_0_35"/>
          <p:cNvSpPr/>
          <p:nvPr/>
        </p:nvSpPr>
        <p:spPr>
          <a:xfrm>
            <a:off x="7799450" y="3162200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g2de48f4ca86_0_35"/>
          <p:cNvSpPr/>
          <p:nvPr/>
        </p:nvSpPr>
        <p:spPr>
          <a:xfrm>
            <a:off x="7330700" y="2821725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g2de48f4ca86_0_35"/>
          <p:cNvSpPr/>
          <p:nvPr/>
        </p:nvSpPr>
        <p:spPr>
          <a:xfrm>
            <a:off x="7596975" y="1958725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g2de48f4ca86_0_35"/>
          <p:cNvSpPr/>
          <p:nvPr/>
        </p:nvSpPr>
        <p:spPr>
          <a:xfrm>
            <a:off x="8499525" y="1831225"/>
            <a:ext cx="127500" cy="127500"/>
          </a:xfrm>
          <a:prstGeom prst="ellipse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g2de48f4ca86_0_35"/>
          <p:cNvSpPr/>
          <p:nvPr/>
        </p:nvSpPr>
        <p:spPr>
          <a:xfrm>
            <a:off x="6197975" y="1732200"/>
            <a:ext cx="127500" cy="127500"/>
          </a:xfrm>
          <a:prstGeom prst="ellipse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g2de48f4ca86_0_35"/>
          <p:cNvSpPr/>
          <p:nvPr/>
        </p:nvSpPr>
        <p:spPr>
          <a:xfrm>
            <a:off x="7848725" y="3410225"/>
            <a:ext cx="127500" cy="127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g2de48f4ca86_0_35"/>
          <p:cNvSpPr/>
          <p:nvPr/>
        </p:nvSpPr>
        <p:spPr>
          <a:xfrm>
            <a:off x="8141925" y="1311138"/>
            <a:ext cx="127500" cy="127500"/>
          </a:xfrm>
          <a:prstGeom prst="ellipse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g2de48f4ca86_0_35"/>
          <p:cNvSpPr/>
          <p:nvPr/>
        </p:nvSpPr>
        <p:spPr>
          <a:xfrm>
            <a:off x="6160800" y="1539000"/>
            <a:ext cx="127500" cy="1275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g2de48f4ca86_0_35"/>
          <p:cNvSpPr/>
          <p:nvPr/>
        </p:nvSpPr>
        <p:spPr>
          <a:xfrm>
            <a:off x="8078075" y="3240975"/>
            <a:ext cx="127500" cy="127500"/>
          </a:xfrm>
          <a:prstGeom prst="ellipse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g2de48f4ca86_0_35"/>
          <p:cNvSpPr txBox="1"/>
          <p:nvPr/>
        </p:nvSpPr>
        <p:spPr>
          <a:xfrm>
            <a:off x="6922625" y="4110150"/>
            <a:ext cx="1979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Training 15 models here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de48f4ca86_0_12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Nested Cross Validation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95" name="Google Shape;795;g2de48f4ca86_0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370E7"/>
        </a:solidFill>
      </p:bgPr>
    </p:bg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2f078f1b49f_0_139"/>
          <p:cNvSpPr txBox="1"/>
          <p:nvPr/>
        </p:nvSpPr>
        <p:spPr>
          <a:xfrm>
            <a:off x="459600" y="671850"/>
            <a:ext cx="8262000" cy="43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QUIZ TIME  !? </a:t>
            </a:r>
            <a:endParaRPr b="1" sz="75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Why would we do nested cross validation</a:t>
            </a:r>
            <a:r>
              <a:rPr b="1" lang="en" sz="33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?</a:t>
            </a:r>
            <a:endParaRPr b="1" sz="33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To tune hyperparameters and evaluate model performance more reliably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To allow us to train multiple models in parallel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To reduce the computational cost of model training.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We’re big fans of bird watching</a:t>
            </a:r>
            <a:endParaRPr b="1" sz="33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01" name="Google Shape;801;g2f078f1b49f_0_1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9975" y="4632350"/>
            <a:ext cx="1852052" cy="3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6" name="Google Shape;806;g2de48f4ca86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807" name="Google Shape;807;g2de48f4ca86_0_17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Aims of CV</a:t>
            </a:r>
            <a:endParaRPr/>
          </a:p>
        </p:txBody>
      </p:sp>
      <p:sp>
        <p:nvSpPr>
          <p:cNvPr id="808" name="Google Shape;808;g2de48f4ca86_0_17"/>
          <p:cNvSpPr txBox="1"/>
          <p:nvPr/>
        </p:nvSpPr>
        <p:spPr>
          <a:xfrm>
            <a:off x="521100" y="1059250"/>
            <a:ext cx="46131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Splitting our data to allow 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training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multiple models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Say we have 5 folds: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Could we train 5 different models?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Do we want to train 5 of the same model?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Different outcomes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Ideally we want: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Train the same model on random splits of data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Train multiple different parameters to compare 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Each of those models wants a consistent set of validation data to allow us to compare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809" name="Google Shape;809;g2de48f4ca86_0_17"/>
          <p:cNvSpPr/>
          <p:nvPr/>
        </p:nvSpPr>
        <p:spPr>
          <a:xfrm>
            <a:off x="5978850" y="515650"/>
            <a:ext cx="283200" cy="2832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g2de48f4ca86_0_17"/>
          <p:cNvSpPr/>
          <p:nvPr/>
        </p:nvSpPr>
        <p:spPr>
          <a:xfrm>
            <a:off x="5978850" y="1049050"/>
            <a:ext cx="283200" cy="2832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g2de48f4ca86_0_17"/>
          <p:cNvSpPr/>
          <p:nvPr/>
        </p:nvSpPr>
        <p:spPr>
          <a:xfrm>
            <a:off x="6672525" y="1277650"/>
            <a:ext cx="283200" cy="2832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g2de48f4ca86_0_17"/>
          <p:cNvSpPr/>
          <p:nvPr/>
        </p:nvSpPr>
        <p:spPr>
          <a:xfrm>
            <a:off x="6672525" y="744250"/>
            <a:ext cx="283200" cy="2832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g2de48f4ca86_0_17"/>
          <p:cNvSpPr/>
          <p:nvPr/>
        </p:nvSpPr>
        <p:spPr>
          <a:xfrm>
            <a:off x="6672525" y="215350"/>
            <a:ext cx="283200" cy="2832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g2de48f4ca86_0_17"/>
          <p:cNvSpPr/>
          <p:nvPr/>
        </p:nvSpPr>
        <p:spPr>
          <a:xfrm>
            <a:off x="7366200" y="1002475"/>
            <a:ext cx="283200" cy="2832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g2de48f4ca86_0_17"/>
          <p:cNvSpPr/>
          <p:nvPr/>
        </p:nvSpPr>
        <p:spPr>
          <a:xfrm>
            <a:off x="7366200" y="461050"/>
            <a:ext cx="283200" cy="2832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g2de48f4ca86_0_17"/>
          <p:cNvSpPr/>
          <p:nvPr/>
        </p:nvSpPr>
        <p:spPr>
          <a:xfrm>
            <a:off x="8059875" y="744250"/>
            <a:ext cx="283200" cy="2832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g2de48f4ca86_0_17"/>
          <p:cNvSpPr txBox="1"/>
          <p:nvPr/>
        </p:nvSpPr>
        <p:spPr>
          <a:xfrm>
            <a:off x="5358925" y="532888"/>
            <a:ext cx="4797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x1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818" name="Google Shape;818;g2de48f4ca86_0_17"/>
          <p:cNvSpPr txBox="1"/>
          <p:nvPr/>
        </p:nvSpPr>
        <p:spPr>
          <a:xfrm>
            <a:off x="5358925" y="1002463"/>
            <a:ext cx="4797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x2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cxnSp>
        <p:nvCxnSpPr>
          <p:cNvPr id="819" name="Google Shape;819;g2de48f4ca86_0_17"/>
          <p:cNvCxnSpPr>
            <a:endCxn id="809" idx="2"/>
          </p:cNvCxnSpPr>
          <p:nvPr/>
        </p:nvCxnSpPr>
        <p:spPr>
          <a:xfrm flipH="1" rot="10800000">
            <a:off x="5695650" y="657250"/>
            <a:ext cx="283200" cy="4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0" name="Google Shape;820;g2de48f4ca86_0_17"/>
          <p:cNvCxnSpPr>
            <a:endCxn id="810" idx="2"/>
          </p:cNvCxnSpPr>
          <p:nvPr/>
        </p:nvCxnSpPr>
        <p:spPr>
          <a:xfrm>
            <a:off x="5695650" y="790150"/>
            <a:ext cx="283200" cy="400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1" name="Google Shape;821;g2de48f4ca86_0_17"/>
          <p:cNvCxnSpPr/>
          <p:nvPr/>
        </p:nvCxnSpPr>
        <p:spPr>
          <a:xfrm flipH="1" rot="10800000">
            <a:off x="5695675" y="1190550"/>
            <a:ext cx="283200" cy="4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2" name="Google Shape;822;g2de48f4ca86_0_17"/>
          <p:cNvCxnSpPr/>
          <p:nvPr/>
        </p:nvCxnSpPr>
        <p:spPr>
          <a:xfrm flipH="1" rot="10800000">
            <a:off x="5695675" y="685600"/>
            <a:ext cx="283200" cy="400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3" name="Google Shape;823;g2de48f4ca86_0_17"/>
          <p:cNvCxnSpPr>
            <a:stCxn id="809" idx="7"/>
            <a:endCxn id="813" idx="2"/>
          </p:cNvCxnSpPr>
          <p:nvPr/>
        </p:nvCxnSpPr>
        <p:spPr>
          <a:xfrm flipH="1" rot="10800000">
            <a:off x="6220576" y="357024"/>
            <a:ext cx="451800" cy="200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4" name="Google Shape;824;g2de48f4ca86_0_17"/>
          <p:cNvCxnSpPr>
            <a:stCxn id="809" idx="6"/>
            <a:endCxn id="812" idx="1"/>
          </p:cNvCxnSpPr>
          <p:nvPr/>
        </p:nvCxnSpPr>
        <p:spPr>
          <a:xfrm>
            <a:off x="6262050" y="657250"/>
            <a:ext cx="451800" cy="128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5" name="Google Shape;825;g2de48f4ca86_0_17"/>
          <p:cNvCxnSpPr>
            <a:stCxn id="809" idx="5"/>
            <a:endCxn id="811" idx="1"/>
          </p:cNvCxnSpPr>
          <p:nvPr/>
        </p:nvCxnSpPr>
        <p:spPr>
          <a:xfrm>
            <a:off x="6220576" y="757376"/>
            <a:ext cx="493500" cy="561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6" name="Google Shape;826;g2de48f4ca86_0_17"/>
          <p:cNvCxnSpPr>
            <a:stCxn id="810" idx="7"/>
            <a:endCxn id="813" idx="3"/>
          </p:cNvCxnSpPr>
          <p:nvPr/>
        </p:nvCxnSpPr>
        <p:spPr>
          <a:xfrm flipH="1" rot="10800000">
            <a:off x="6220576" y="457224"/>
            <a:ext cx="493500" cy="633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7" name="Google Shape;827;g2de48f4ca86_0_17"/>
          <p:cNvCxnSpPr>
            <a:stCxn id="810" idx="6"/>
            <a:endCxn id="812" idx="2"/>
          </p:cNvCxnSpPr>
          <p:nvPr/>
        </p:nvCxnSpPr>
        <p:spPr>
          <a:xfrm flipH="1" rot="10800000">
            <a:off x="6262050" y="885850"/>
            <a:ext cx="410400" cy="304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8" name="Google Shape;828;g2de48f4ca86_0_17"/>
          <p:cNvCxnSpPr>
            <a:stCxn id="810" idx="5"/>
            <a:endCxn id="811" idx="2"/>
          </p:cNvCxnSpPr>
          <p:nvPr/>
        </p:nvCxnSpPr>
        <p:spPr>
          <a:xfrm>
            <a:off x="6220576" y="1290776"/>
            <a:ext cx="451800" cy="128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9" name="Google Shape;829;g2de48f4ca86_0_17"/>
          <p:cNvCxnSpPr>
            <a:stCxn id="813" idx="6"/>
            <a:endCxn id="815" idx="1"/>
          </p:cNvCxnSpPr>
          <p:nvPr/>
        </p:nvCxnSpPr>
        <p:spPr>
          <a:xfrm>
            <a:off x="6955725" y="356950"/>
            <a:ext cx="451800" cy="145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0" name="Google Shape;830;g2de48f4ca86_0_17"/>
          <p:cNvCxnSpPr>
            <a:stCxn id="813" idx="5"/>
            <a:endCxn id="814" idx="1"/>
          </p:cNvCxnSpPr>
          <p:nvPr/>
        </p:nvCxnSpPr>
        <p:spPr>
          <a:xfrm>
            <a:off x="6914251" y="457076"/>
            <a:ext cx="493500" cy="586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1" name="Google Shape;831;g2de48f4ca86_0_17"/>
          <p:cNvCxnSpPr>
            <a:stCxn id="812" idx="7"/>
            <a:endCxn id="815" idx="2"/>
          </p:cNvCxnSpPr>
          <p:nvPr/>
        </p:nvCxnSpPr>
        <p:spPr>
          <a:xfrm flipH="1" rot="10800000">
            <a:off x="6914251" y="602724"/>
            <a:ext cx="451800" cy="183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2" name="Google Shape;832;g2de48f4ca86_0_17"/>
          <p:cNvCxnSpPr>
            <a:stCxn id="812" idx="5"/>
            <a:endCxn id="814" idx="2"/>
          </p:cNvCxnSpPr>
          <p:nvPr/>
        </p:nvCxnSpPr>
        <p:spPr>
          <a:xfrm>
            <a:off x="6914251" y="985976"/>
            <a:ext cx="451800" cy="158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3" name="Google Shape;833;g2de48f4ca86_0_17"/>
          <p:cNvCxnSpPr>
            <a:stCxn id="811" idx="6"/>
            <a:endCxn id="814" idx="3"/>
          </p:cNvCxnSpPr>
          <p:nvPr/>
        </p:nvCxnSpPr>
        <p:spPr>
          <a:xfrm flipH="1" rot="10800000">
            <a:off x="6955725" y="1244350"/>
            <a:ext cx="451800" cy="174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4" name="Google Shape;834;g2de48f4ca86_0_17"/>
          <p:cNvCxnSpPr>
            <a:stCxn id="811" idx="7"/>
            <a:endCxn id="815" idx="3"/>
          </p:cNvCxnSpPr>
          <p:nvPr/>
        </p:nvCxnSpPr>
        <p:spPr>
          <a:xfrm flipH="1" rot="10800000">
            <a:off x="6914251" y="702924"/>
            <a:ext cx="493500" cy="6162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5" name="Google Shape;835;g2de48f4ca86_0_17"/>
          <p:cNvCxnSpPr>
            <a:stCxn id="815" idx="6"/>
            <a:endCxn id="816" idx="1"/>
          </p:cNvCxnSpPr>
          <p:nvPr/>
        </p:nvCxnSpPr>
        <p:spPr>
          <a:xfrm>
            <a:off x="7649400" y="602650"/>
            <a:ext cx="451800" cy="183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6" name="Google Shape;836;g2de48f4ca86_0_17"/>
          <p:cNvCxnSpPr>
            <a:stCxn id="814" idx="6"/>
            <a:endCxn id="816" idx="3"/>
          </p:cNvCxnSpPr>
          <p:nvPr/>
        </p:nvCxnSpPr>
        <p:spPr>
          <a:xfrm flipH="1" rot="10800000">
            <a:off x="7649400" y="985975"/>
            <a:ext cx="451800" cy="158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7" name="Google Shape;837;g2de48f4ca86_0_17"/>
          <p:cNvCxnSpPr>
            <a:stCxn id="816" idx="6"/>
          </p:cNvCxnSpPr>
          <p:nvPr/>
        </p:nvCxnSpPr>
        <p:spPr>
          <a:xfrm>
            <a:off x="8343075" y="885850"/>
            <a:ext cx="234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38" name="Google Shape;838;g2de48f4ca86_0_17"/>
          <p:cNvSpPr txBox="1"/>
          <p:nvPr/>
        </p:nvSpPr>
        <p:spPr>
          <a:xfrm>
            <a:off x="8577975" y="702925"/>
            <a:ext cx="4797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y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839" name="Google Shape;839;g2de48f4ca86_0_17"/>
          <p:cNvSpPr/>
          <p:nvPr/>
        </p:nvSpPr>
        <p:spPr>
          <a:xfrm>
            <a:off x="6034374" y="2746667"/>
            <a:ext cx="159600" cy="159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g2de48f4ca86_0_17"/>
          <p:cNvSpPr/>
          <p:nvPr/>
        </p:nvSpPr>
        <p:spPr>
          <a:xfrm>
            <a:off x="6450261" y="3236261"/>
            <a:ext cx="159600" cy="159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g2de48f4ca86_0_17"/>
          <p:cNvSpPr/>
          <p:nvPr/>
        </p:nvSpPr>
        <p:spPr>
          <a:xfrm>
            <a:off x="5357011" y="3725856"/>
            <a:ext cx="159600" cy="159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g2de48f4ca86_0_17"/>
          <p:cNvSpPr/>
          <p:nvPr/>
        </p:nvSpPr>
        <p:spPr>
          <a:xfrm>
            <a:off x="5618488" y="3236261"/>
            <a:ext cx="159600" cy="159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g2de48f4ca86_0_17"/>
          <p:cNvSpPr/>
          <p:nvPr/>
        </p:nvSpPr>
        <p:spPr>
          <a:xfrm>
            <a:off x="5689131" y="4106181"/>
            <a:ext cx="159600" cy="1596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g2de48f4ca86_0_17"/>
          <p:cNvSpPr/>
          <p:nvPr/>
        </p:nvSpPr>
        <p:spPr>
          <a:xfrm>
            <a:off x="5896192" y="4106181"/>
            <a:ext cx="159600" cy="159600"/>
          </a:xfrm>
          <a:prstGeom prst="rect">
            <a:avLst/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g2de48f4ca86_0_17"/>
          <p:cNvSpPr/>
          <p:nvPr/>
        </p:nvSpPr>
        <p:spPr>
          <a:xfrm>
            <a:off x="6201000" y="4106181"/>
            <a:ext cx="159600" cy="159600"/>
          </a:xfrm>
          <a:prstGeom prst="rect">
            <a:avLst/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46" name="Google Shape;846;g2de48f4ca86_0_17"/>
          <p:cNvCxnSpPr>
            <a:stCxn id="839" idx="2"/>
            <a:endCxn id="842" idx="0"/>
          </p:cNvCxnSpPr>
          <p:nvPr/>
        </p:nvCxnSpPr>
        <p:spPr>
          <a:xfrm flipH="1">
            <a:off x="5698374" y="2906267"/>
            <a:ext cx="415800" cy="330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7" name="Google Shape;847;g2de48f4ca86_0_17"/>
          <p:cNvCxnSpPr>
            <a:stCxn id="839" idx="2"/>
            <a:endCxn id="840" idx="0"/>
          </p:cNvCxnSpPr>
          <p:nvPr/>
        </p:nvCxnSpPr>
        <p:spPr>
          <a:xfrm>
            <a:off x="6114174" y="2906267"/>
            <a:ext cx="415800" cy="330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8" name="Google Shape;848;g2de48f4ca86_0_17"/>
          <p:cNvCxnSpPr>
            <a:stCxn id="842" idx="2"/>
            <a:endCxn id="841" idx="0"/>
          </p:cNvCxnSpPr>
          <p:nvPr/>
        </p:nvCxnSpPr>
        <p:spPr>
          <a:xfrm flipH="1">
            <a:off x="5436688" y="3395861"/>
            <a:ext cx="261600" cy="330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9" name="Google Shape;849;g2de48f4ca86_0_17"/>
          <p:cNvSpPr/>
          <p:nvPr/>
        </p:nvSpPr>
        <p:spPr>
          <a:xfrm>
            <a:off x="5134188" y="4106184"/>
            <a:ext cx="159600" cy="159600"/>
          </a:xfrm>
          <a:prstGeom prst="rect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g2de48f4ca86_0_17"/>
          <p:cNvSpPr/>
          <p:nvPr/>
        </p:nvSpPr>
        <p:spPr>
          <a:xfrm>
            <a:off x="5368878" y="4106184"/>
            <a:ext cx="159600" cy="159600"/>
          </a:xfrm>
          <a:prstGeom prst="rect">
            <a:avLst/>
          </a:prstGeom>
          <a:solidFill>
            <a:srgbClr val="C27B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1" name="Google Shape;851;g2de48f4ca86_0_17"/>
          <p:cNvCxnSpPr>
            <a:stCxn id="841" idx="2"/>
            <a:endCxn id="849" idx="0"/>
          </p:cNvCxnSpPr>
          <p:nvPr/>
        </p:nvCxnSpPr>
        <p:spPr>
          <a:xfrm flipH="1">
            <a:off x="5213911" y="3885456"/>
            <a:ext cx="222900" cy="220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2" name="Google Shape;852;g2de48f4ca86_0_17"/>
          <p:cNvCxnSpPr>
            <a:stCxn id="841" idx="2"/>
            <a:endCxn id="850" idx="0"/>
          </p:cNvCxnSpPr>
          <p:nvPr/>
        </p:nvCxnSpPr>
        <p:spPr>
          <a:xfrm>
            <a:off x="5436811" y="3885456"/>
            <a:ext cx="12000" cy="220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3" name="Google Shape;853;g2de48f4ca86_0_17"/>
          <p:cNvSpPr txBox="1"/>
          <p:nvPr/>
        </p:nvSpPr>
        <p:spPr>
          <a:xfrm>
            <a:off x="6209550" y="1812325"/>
            <a:ext cx="19869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Which model is better?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854" name="Google Shape;854;g2de48f4ca86_0_17"/>
          <p:cNvCxnSpPr/>
          <p:nvPr/>
        </p:nvCxnSpPr>
        <p:spPr>
          <a:xfrm>
            <a:off x="6133825" y="1822425"/>
            <a:ext cx="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855" name="Google Shape;855;g2de48f4ca86_0_17"/>
          <p:cNvSpPr/>
          <p:nvPr/>
        </p:nvSpPr>
        <p:spPr>
          <a:xfrm>
            <a:off x="8244174" y="2822867"/>
            <a:ext cx="159600" cy="159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g2de48f4ca86_0_17"/>
          <p:cNvSpPr/>
          <p:nvPr/>
        </p:nvSpPr>
        <p:spPr>
          <a:xfrm>
            <a:off x="8660061" y="3312461"/>
            <a:ext cx="159600" cy="159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g2de48f4ca86_0_17"/>
          <p:cNvSpPr/>
          <p:nvPr/>
        </p:nvSpPr>
        <p:spPr>
          <a:xfrm>
            <a:off x="7828288" y="3312461"/>
            <a:ext cx="159600" cy="159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g2de48f4ca86_0_17"/>
          <p:cNvSpPr/>
          <p:nvPr/>
        </p:nvSpPr>
        <p:spPr>
          <a:xfrm>
            <a:off x="8056406" y="3802056"/>
            <a:ext cx="159600" cy="1596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g2de48f4ca86_0_17"/>
          <p:cNvSpPr/>
          <p:nvPr/>
        </p:nvSpPr>
        <p:spPr>
          <a:xfrm>
            <a:off x="8431942" y="3802056"/>
            <a:ext cx="159600" cy="159600"/>
          </a:xfrm>
          <a:prstGeom prst="rect">
            <a:avLst/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g2de48f4ca86_0_17"/>
          <p:cNvSpPr/>
          <p:nvPr/>
        </p:nvSpPr>
        <p:spPr>
          <a:xfrm>
            <a:off x="8921537" y="3802056"/>
            <a:ext cx="159600" cy="159600"/>
          </a:xfrm>
          <a:prstGeom prst="rect">
            <a:avLst/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1" name="Google Shape;861;g2de48f4ca86_0_17"/>
          <p:cNvCxnSpPr>
            <a:stCxn id="855" idx="2"/>
            <a:endCxn id="857" idx="0"/>
          </p:cNvCxnSpPr>
          <p:nvPr/>
        </p:nvCxnSpPr>
        <p:spPr>
          <a:xfrm flipH="1">
            <a:off x="7908174" y="2982467"/>
            <a:ext cx="415800" cy="330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2" name="Google Shape;862;g2de48f4ca86_0_17"/>
          <p:cNvCxnSpPr>
            <a:stCxn id="855" idx="2"/>
            <a:endCxn id="856" idx="0"/>
          </p:cNvCxnSpPr>
          <p:nvPr/>
        </p:nvCxnSpPr>
        <p:spPr>
          <a:xfrm>
            <a:off x="8323974" y="2982467"/>
            <a:ext cx="415800" cy="330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3" name="Google Shape;863;g2de48f4ca86_0_17"/>
          <p:cNvCxnSpPr>
            <a:stCxn id="857" idx="2"/>
            <a:endCxn id="864" idx="0"/>
          </p:cNvCxnSpPr>
          <p:nvPr/>
        </p:nvCxnSpPr>
        <p:spPr>
          <a:xfrm flipH="1">
            <a:off x="7646488" y="3472061"/>
            <a:ext cx="261600" cy="330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5" name="Google Shape;865;g2de48f4ca86_0_17"/>
          <p:cNvCxnSpPr>
            <a:stCxn id="857" idx="2"/>
            <a:endCxn id="858" idx="0"/>
          </p:cNvCxnSpPr>
          <p:nvPr/>
        </p:nvCxnSpPr>
        <p:spPr>
          <a:xfrm>
            <a:off x="7908088" y="3472061"/>
            <a:ext cx="228000" cy="330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6" name="Google Shape;866;g2de48f4ca86_0_17"/>
          <p:cNvCxnSpPr>
            <a:stCxn id="856" idx="2"/>
            <a:endCxn id="859" idx="0"/>
          </p:cNvCxnSpPr>
          <p:nvPr/>
        </p:nvCxnSpPr>
        <p:spPr>
          <a:xfrm flipH="1">
            <a:off x="8511861" y="3472061"/>
            <a:ext cx="228000" cy="330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7" name="Google Shape;867;g2de48f4ca86_0_17"/>
          <p:cNvCxnSpPr>
            <a:stCxn id="856" idx="2"/>
            <a:endCxn id="860" idx="0"/>
          </p:cNvCxnSpPr>
          <p:nvPr/>
        </p:nvCxnSpPr>
        <p:spPr>
          <a:xfrm>
            <a:off x="8739861" y="3472061"/>
            <a:ext cx="261600" cy="330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8" name="Google Shape;868;g2de48f4ca86_0_17"/>
          <p:cNvSpPr/>
          <p:nvPr/>
        </p:nvSpPr>
        <p:spPr>
          <a:xfrm>
            <a:off x="7600938" y="3802059"/>
            <a:ext cx="159600" cy="159600"/>
          </a:xfrm>
          <a:prstGeom prst="rect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g2de48f4ca86_0_17"/>
          <p:cNvSpPr/>
          <p:nvPr/>
        </p:nvSpPr>
        <p:spPr>
          <a:xfrm>
            <a:off x="5814211" y="3725856"/>
            <a:ext cx="159600" cy="159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g2de48f4ca86_0_17"/>
          <p:cNvSpPr/>
          <p:nvPr/>
        </p:nvSpPr>
        <p:spPr>
          <a:xfrm>
            <a:off x="6429600" y="4106181"/>
            <a:ext cx="159600" cy="159600"/>
          </a:xfrm>
          <a:prstGeom prst="rect">
            <a:avLst/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g2de48f4ca86_0_17"/>
          <p:cNvSpPr/>
          <p:nvPr/>
        </p:nvSpPr>
        <p:spPr>
          <a:xfrm>
            <a:off x="6734400" y="4106181"/>
            <a:ext cx="159600" cy="159600"/>
          </a:xfrm>
          <a:prstGeom prst="rect">
            <a:avLst/>
          </a:prstGeom>
          <a:solidFill>
            <a:srgbClr val="C27B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g2de48f4ca86_0_17"/>
          <p:cNvSpPr/>
          <p:nvPr/>
        </p:nvSpPr>
        <p:spPr>
          <a:xfrm>
            <a:off x="6963000" y="4106181"/>
            <a:ext cx="159600" cy="159600"/>
          </a:xfrm>
          <a:prstGeom prst="rect">
            <a:avLst/>
          </a:prstGeom>
          <a:solidFill>
            <a:srgbClr val="741B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g2de48f4ca86_0_17"/>
          <p:cNvSpPr/>
          <p:nvPr/>
        </p:nvSpPr>
        <p:spPr>
          <a:xfrm>
            <a:off x="6271411" y="3725856"/>
            <a:ext cx="159600" cy="159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g2de48f4ca86_0_17"/>
          <p:cNvSpPr/>
          <p:nvPr/>
        </p:nvSpPr>
        <p:spPr>
          <a:xfrm>
            <a:off x="6728611" y="3725856"/>
            <a:ext cx="159600" cy="159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5" name="Google Shape;875;g2de48f4ca86_0_17"/>
          <p:cNvCxnSpPr>
            <a:stCxn id="842" idx="2"/>
            <a:endCxn id="869" idx="0"/>
          </p:cNvCxnSpPr>
          <p:nvPr/>
        </p:nvCxnSpPr>
        <p:spPr>
          <a:xfrm>
            <a:off x="5698288" y="3395861"/>
            <a:ext cx="195600" cy="33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6" name="Google Shape;876;g2de48f4ca86_0_17"/>
          <p:cNvCxnSpPr>
            <a:stCxn id="840" idx="2"/>
            <a:endCxn id="873" idx="0"/>
          </p:cNvCxnSpPr>
          <p:nvPr/>
        </p:nvCxnSpPr>
        <p:spPr>
          <a:xfrm flipH="1">
            <a:off x="6351261" y="3395861"/>
            <a:ext cx="178800" cy="33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7" name="Google Shape;877;g2de48f4ca86_0_17"/>
          <p:cNvCxnSpPr>
            <a:stCxn id="840" idx="2"/>
            <a:endCxn id="874" idx="0"/>
          </p:cNvCxnSpPr>
          <p:nvPr/>
        </p:nvCxnSpPr>
        <p:spPr>
          <a:xfrm>
            <a:off x="6530061" y="3395861"/>
            <a:ext cx="278400" cy="33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8" name="Google Shape;878;g2de48f4ca86_0_17"/>
          <p:cNvCxnSpPr>
            <a:stCxn id="873" idx="2"/>
            <a:endCxn id="845" idx="0"/>
          </p:cNvCxnSpPr>
          <p:nvPr/>
        </p:nvCxnSpPr>
        <p:spPr>
          <a:xfrm flipH="1">
            <a:off x="6280711" y="3885456"/>
            <a:ext cx="70500" cy="22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9" name="Google Shape;879;g2de48f4ca86_0_17"/>
          <p:cNvCxnSpPr>
            <a:stCxn id="873" idx="2"/>
            <a:endCxn id="870" idx="0"/>
          </p:cNvCxnSpPr>
          <p:nvPr/>
        </p:nvCxnSpPr>
        <p:spPr>
          <a:xfrm>
            <a:off x="6351211" y="3885456"/>
            <a:ext cx="158100" cy="22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0" name="Google Shape;880;g2de48f4ca86_0_17"/>
          <p:cNvCxnSpPr>
            <a:stCxn id="869" idx="2"/>
            <a:endCxn id="843" idx="0"/>
          </p:cNvCxnSpPr>
          <p:nvPr/>
        </p:nvCxnSpPr>
        <p:spPr>
          <a:xfrm flipH="1">
            <a:off x="5768911" y="3885456"/>
            <a:ext cx="125100" cy="22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1" name="Google Shape;881;g2de48f4ca86_0_17"/>
          <p:cNvCxnSpPr>
            <a:stCxn id="869" idx="2"/>
            <a:endCxn id="844" idx="0"/>
          </p:cNvCxnSpPr>
          <p:nvPr/>
        </p:nvCxnSpPr>
        <p:spPr>
          <a:xfrm>
            <a:off x="5894011" y="3885456"/>
            <a:ext cx="81900" cy="22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2" name="Google Shape;882;g2de48f4ca86_0_17"/>
          <p:cNvCxnSpPr>
            <a:stCxn id="874" idx="2"/>
            <a:endCxn id="871" idx="0"/>
          </p:cNvCxnSpPr>
          <p:nvPr/>
        </p:nvCxnSpPr>
        <p:spPr>
          <a:xfrm>
            <a:off x="6808411" y="3885456"/>
            <a:ext cx="5700" cy="22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3" name="Google Shape;883;g2de48f4ca86_0_17"/>
          <p:cNvCxnSpPr>
            <a:stCxn id="874" idx="2"/>
            <a:endCxn id="872" idx="0"/>
          </p:cNvCxnSpPr>
          <p:nvPr/>
        </p:nvCxnSpPr>
        <p:spPr>
          <a:xfrm>
            <a:off x="6808411" y="3885456"/>
            <a:ext cx="234300" cy="22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4" name="Google Shape;884;g2de48f4ca86_0_17"/>
          <p:cNvSpPr txBox="1"/>
          <p:nvPr/>
        </p:nvSpPr>
        <p:spPr>
          <a:xfrm>
            <a:off x="6604675" y="2659575"/>
            <a:ext cx="13086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What parameters are better?</a:t>
            </a:r>
            <a:endParaRPr sz="1100"/>
          </a:p>
        </p:txBody>
      </p:sp>
      <p:cxnSp>
        <p:nvCxnSpPr>
          <p:cNvPr id="885" name="Google Shape;885;g2de48f4ca86_0_17"/>
          <p:cNvCxnSpPr/>
          <p:nvPr/>
        </p:nvCxnSpPr>
        <p:spPr>
          <a:xfrm>
            <a:off x="6938175" y="3191550"/>
            <a:ext cx="619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" name="Google Shape;890;g2de48f4ca86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g2de48f4ca86_0_41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K-Fold Recap</a:t>
            </a:r>
            <a:endParaRPr/>
          </a:p>
        </p:txBody>
      </p:sp>
      <p:sp>
        <p:nvSpPr>
          <p:cNvPr id="892" name="Google Shape;892;g2de48f4ca86_0_41"/>
          <p:cNvSpPr txBox="1"/>
          <p:nvPr/>
        </p:nvSpPr>
        <p:spPr>
          <a:xfrm>
            <a:off x="521100" y="1059250"/>
            <a:ext cx="49911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Process:</a:t>
            </a:r>
            <a:endParaRPr b="1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AutoNum type="arabicPeriod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Shuffle your data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AutoNum type="arabicPeriod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Split the data into 1/K chunks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AutoNum type="arabicPeriod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Iteratively split 1/K to validate and (K-1)/K to train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Can we try comparing models here?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Yes, but: each validation split is different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Comparing performance across folds may be biased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Shift from thinking about our model as a single object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Our “model” is a full configuration including a optimization method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893" name="Google Shape;893;g2de48f4ca86_0_41"/>
          <p:cNvSpPr/>
          <p:nvPr/>
        </p:nvSpPr>
        <p:spPr>
          <a:xfrm>
            <a:off x="6240475" y="19891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g2de48f4ca86_0_41"/>
          <p:cNvSpPr/>
          <p:nvPr/>
        </p:nvSpPr>
        <p:spPr>
          <a:xfrm>
            <a:off x="6240475" y="21415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g2de48f4ca86_0_41"/>
          <p:cNvSpPr/>
          <p:nvPr/>
        </p:nvSpPr>
        <p:spPr>
          <a:xfrm>
            <a:off x="6240475" y="24463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g2de48f4ca86_0_41"/>
          <p:cNvSpPr/>
          <p:nvPr/>
        </p:nvSpPr>
        <p:spPr>
          <a:xfrm>
            <a:off x="6240475" y="22939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g2de48f4ca86_0_41"/>
          <p:cNvSpPr/>
          <p:nvPr/>
        </p:nvSpPr>
        <p:spPr>
          <a:xfrm>
            <a:off x="6240475" y="25987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g2de48f4ca86_0_41"/>
          <p:cNvSpPr/>
          <p:nvPr/>
        </p:nvSpPr>
        <p:spPr>
          <a:xfrm>
            <a:off x="6240475" y="29035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g2de48f4ca86_0_41"/>
          <p:cNvSpPr/>
          <p:nvPr/>
        </p:nvSpPr>
        <p:spPr>
          <a:xfrm>
            <a:off x="6240475" y="27511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g2de48f4ca86_0_41"/>
          <p:cNvSpPr/>
          <p:nvPr/>
        </p:nvSpPr>
        <p:spPr>
          <a:xfrm>
            <a:off x="6240475" y="30559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g2de48f4ca86_0_41"/>
          <p:cNvSpPr/>
          <p:nvPr/>
        </p:nvSpPr>
        <p:spPr>
          <a:xfrm>
            <a:off x="6240475" y="33607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g2de48f4ca86_0_41"/>
          <p:cNvSpPr/>
          <p:nvPr/>
        </p:nvSpPr>
        <p:spPr>
          <a:xfrm>
            <a:off x="6240475" y="32083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g2de48f4ca86_0_41"/>
          <p:cNvSpPr/>
          <p:nvPr/>
        </p:nvSpPr>
        <p:spPr>
          <a:xfrm>
            <a:off x="6240475" y="35131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g2de48f4ca86_0_41"/>
          <p:cNvSpPr txBox="1"/>
          <p:nvPr/>
        </p:nvSpPr>
        <p:spPr>
          <a:xfrm>
            <a:off x="5992925" y="1115075"/>
            <a:ext cx="21684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Say</a:t>
            </a: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 K = 3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Split the Data into 3 chunks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cxnSp>
        <p:nvCxnSpPr>
          <p:cNvPr id="905" name="Google Shape;905;g2de48f4ca86_0_41"/>
          <p:cNvCxnSpPr/>
          <p:nvPr/>
        </p:nvCxnSpPr>
        <p:spPr>
          <a:xfrm>
            <a:off x="6641450" y="2355325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6" name="Google Shape;906;g2de48f4ca86_0_41"/>
          <p:cNvSpPr/>
          <p:nvPr/>
        </p:nvSpPr>
        <p:spPr>
          <a:xfrm>
            <a:off x="6240475" y="18420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g2de48f4ca86_0_41"/>
          <p:cNvSpPr/>
          <p:nvPr/>
        </p:nvSpPr>
        <p:spPr>
          <a:xfrm>
            <a:off x="6773875" y="32083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g2de48f4ca86_0_41"/>
          <p:cNvSpPr/>
          <p:nvPr/>
        </p:nvSpPr>
        <p:spPr>
          <a:xfrm>
            <a:off x="6773875" y="35131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g2de48f4ca86_0_41"/>
          <p:cNvSpPr/>
          <p:nvPr/>
        </p:nvSpPr>
        <p:spPr>
          <a:xfrm>
            <a:off x="6773875" y="33607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g2de48f4ca86_0_41"/>
          <p:cNvSpPr/>
          <p:nvPr/>
        </p:nvSpPr>
        <p:spPr>
          <a:xfrm>
            <a:off x="6773875" y="36655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g2de48f4ca86_0_41"/>
          <p:cNvSpPr/>
          <p:nvPr/>
        </p:nvSpPr>
        <p:spPr>
          <a:xfrm>
            <a:off x="6773875" y="24463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g2de48f4ca86_0_41"/>
          <p:cNvSpPr/>
          <p:nvPr/>
        </p:nvSpPr>
        <p:spPr>
          <a:xfrm>
            <a:off x="6773875" y="25987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g2de48f4ca86_0_41"/>
          <p:cNvSpPr/>
          <p:nvPr/>
        </p:nvSpPr>
        <p:spPr>
          <a:xfrm>
            <a:off x="6773875" y="29035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g2de48f4ca86_0_41"/>
          <p:cNvSpPr/>
          <p:nvPr/>
        </p:nvSpPr>
        <p:spPr>
          <a:xfrm>
            <a:off x="6773875" y="27511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g2de48f4ca86_0_41"/>
          <p:cNvSpPr/>
          <p:nvPr/>
        </p:nvSpPr>
        <p:spPr>
          <a:xfrm>
            <a:off x="6773875" y="18367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g2de48f4ca86_0_41"/>
          <p:cNvSpPr/>
          <p:nvPr/>
        </p:nvSpPr>
        <p:spPr>
          <a:xfrm>
            <a:off x="6773875" y="19891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g2de48f4ca86_0_41"/>
          <p:cNvSpPr/>
          <p:nvPr/>
        </p:nvSpPr>
        <p:spPr>
          <a:xfrm>
            <a:off x="6773875" y="21415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g2de48f4ca86_0_41"/>
          <p:cNvSpPr/>
          <p:nvPr/>
        </p:nvSpPr>
        <p:spPr>
          <a:xfrm>
            <a:off x="6773875" y="16896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9" name="Google Shape;919;g2de48f4ca86_0_41"/>
          <p:cNvCxnSpPr/>
          <p:nvPr/>
        </p:nvCxnSpPr>
        <p:spPr>
          <a:xfrm>
            <a:off x="7337125" y="3105575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0" name="Google Shape;920;g2de48f4ca86_0_41"/>
          <p:cNvSpPr/>
          <p:nvPr/>
        </p:nvSpPr>
        <p:spPr>
          <a:xfrm>
            <a:off x="7459675" y="32083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g2de48f4ca86_0_41"/>
          <p:cNvSpPr/>
          <p:nvPr/>
        </p:nvSpPr>
        <p:spPr>
          <a:xfrm>
            <a:off x="7459675" y="35131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g2de48f4ca86_0_41"/>
          <p:cNvSpPr/>
          <p:nvPr/>
        </p:nvSpPr>
        <p:spPr>
          <a:xfrm>
            <a:off x="7459675" y="33607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g2de48f4ca86_0_41"/>
          <p:cNvSpPr/>
          <p:nvPr/>
        </p:nvSpPr>
        <p:spPr>
          <a:xfrm>
            <a:off x="7459675" y="36655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g2de48f4ca86_0_41"/>
          <p:cNvSpPr/>
          <p:nvPr/>
        </p:nvSpPr>
        <p:spPr>
          <a:xfrm>
            <a:off x="7459675" y="24463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g2de48f4ca86_0_41"/>
          <p:cNvSpPr/>
          <p:nvPr/>
        </p:nvSpPr>
        <p:spPr>
          <a:xfrm>
            <a:off x="7459675" y="25987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g2de48f4ca86_0_41"/>
          <p:cNvSpPr/>
          <p:nvPr/>
        </p:nvSpPr>
        <p:spPr>
          <a:xfrm>
            <a:off x="7459675" y="29035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g2de48f4ca86_0_41"/>
          <p:cNvSpPr/>
          <p:nvPr/>
        </p:nvSpPr>
        <p:spPr>
          <a:xfrm>
            <a:off x="7459675" y="27511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g2de48f4ca86_0_41"/>
          <p:cNvSpPr/>
          <p:nvPr/>
        </p:nvSpPr>
        <p:spPr>
          <a:xfrm>
            <a:off x="7459675" y="18367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g2de48f4ca86_0_41"/>
          <p:cNvSpPr/>
          <p:nvPr/>
        </p:nvSpPr>
        <p:spPr>
          <a:xfrm>
            <a:off x="7459675" y="19891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g2de48f4ca86_0_41"/>
          <p:cNvSpPr/>
          <p:nvPr/>
        </p:nvSpPr>
        <p:spPr>
          <a:xfrm>
            <a:off x="7459675" y="21415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g2de48f4ca86_0_41"/>
          <p:cNvSpPr/>
          <p:nvPr/>
        </p:nvSpPr>
        <p:spPr>
          <a:xfrm>
            <a:off x="7459675" y="16896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2" name="Google Shape;932;g2de48f4ca86_0_41"/>
          <p:cNvCxnSpPr/>
          <p:nvPr/>
        </p:nvCxnSpPr>
        <p:spPr>
          <a:xfrm>
            <a:off x="8022925" y="3105575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3" name="Google Shape;933;g2de48f4ca86_0_41"/>
          <p:cNvSpPr/>
          <p:nvPr/>
        </p:nvSpPr>
        <p:spPr>
          <a:xfrm>
            <a:off x="8145475" y="32083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g2de48f4ca86_0_41"/>
          <p:cNvSpPr/>
          <p:nvPr/>
        </p:nvSpPr>
        <p:spPr>
          <a:xfrm>
            <a:off x="8145475" y="35131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g2de48f4ca86_0_41"/>
          <p:cNvSpPr/>
          <p:nvPr/>
        </p:nvSpPr>
        <p:spPr>
          <a:xfrm>
            <a:off x="8145475" y="33607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g2de48f4ca86_0_41"/>
          <p:cNvSpPr/>
          <p:nvPr/>
        </p:nvSpPr>
        <p:spPr>
          <a:xfrm>
            <a:off x="8145475" y="36655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g2de48f4ca86_0_41"/>
          <p:cNvSpPr/>
          <p:nvPr/>
        </p:nvSpPr>
        <p:spPr>
          <a:xfrm>
            <a:off x="8145475" y="24463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g2de48f4ca86_0_41"/>
          <p:cNvSpPr/>
          <p:nvPr/>
        </p:nvSpPr>
        <p:spPr>
          <a:xfrm>
            <a:off x="8145475" y="25987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g2de48f4ca86_0_41"/>
          <p:cNvSpPr/>
          <p:nvPr/>
        </p:nvSpPr>
        <p:spPr>
          <a:xfrm>
            <a:off x="8145475" y="29035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g2de48f4ca86_0_41"/>
          <p:cNvSpPr/>
          <p:nvPr/>
        </p:nvSpPr>
        <p:spPr>
          <a:xfrm>
            <a:off x="8145475" y="27511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g2de48f4ca86_0_41"/>
          <p:cNvSpPr/>
          <p:nvPr/>
        </p:nvSpPr>
        <p:spPr>
          <a:xfrm>
            <a:off x="8145475" y="1836725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g2de48f4ca86_0_41"/>
          <p:cNvSpPr/>
          <p:nvPr/>
        </p:nvSpPr>
        <p:spPr>
          <a:xfrm>
            <a:off x="8145475" y="1989125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g2de48f4ca86_0_41"/>
          <p:cNvSpPr/>
          <p:nvPr/>
        </p:nvSpPr>
        <p:spPr>
          <a:xfrm>
            <a:off x="8145475" y="2141525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g2de48f4ca86_0_41"/>
          <p:cNvSpPr/>
          <p:nvPr/>
        </p:nvSpPr>
        <p:spPr>
          <a:xfrm>
            <a:off x="8145475" y="16896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5" name="Google Shape;945;g2de48f4ca86_0_41"/>
          <p:cNvCxnSpPr/>
          <p:nvPr/>
        </p:nvCxnSpPr>
        <p:spPr>
          <a:xfrm>
            <a:off x="7342450" y="2343575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6" name="Google Shape;946;g2de48f4ca86_0_41"/>
          <p:cNvSpPr/>
          <p:nvPr/>
        </p:nvSpPr>
        <p:spPr>
          <a:xfrm>
            <a:off x="6631300" y="1610775"/>
            <a:ext cx="395100" cy="6831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g2de48f4ca86_0_41"/>
          <p:cNvSpPr/>
          <p:nvPr/>
        </p:nvSpPr>
        <p:spPr>
          <a:xfrm>
            <a:off x="7311775" y="2383025"/>
            <a:ext cx="395100" cy="6831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g2de48f4ca86_0_41"/>
          <p:cNvSpPr/>
          <p:nvPr/>
        </p:nvSpPr>
        <p:spPr>
          <a:xfrm>
            <a:off x="8002900" y="3134775"/>
            <a:ext cx="395100" cy="6831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370E7"/>
        </a:solid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d8b4fd13ce_0_142"/>
          <p:cNvSpPr txBox="1"/>
          <p:nvPr/>
        </p:nvSpPr>
        <p:spPr>
          <a:xfrm>
            <a:off x="459600" y="671850"/>
            <a:ext cx="8262000" cy="43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Weekly Updates</a:t>
            </a:r>
            <a:endParaRPr b="1" sz="75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●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Please provide a quick update on either: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○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Something you did/saw this week that you thought was interesting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○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What you’re looking forward to about this week’s workshop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(Reminder - please have your cameras on if possible)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51" name="Google Shape;551;g2d8b4fd13ce_0_1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9975" y="4632350"/>
            <a:ext cx="1852052" cy="3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3" name="Google Shape;953;g2de48f4ca86_0_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954" name="Google Shape;954;g2de48f4ca86_0_47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Lets Nest</a:t>
            </a:r>
            <a:endParaRPr/>
          </a:p>
        </p:txBody>
      </p:sp>
      <p:sp>
        <p:nvSpPr>
          <p:cNvPr id="955" name="Google Shape;955;g2de48f4ca86_0_47"/>
          <p:cNvSpPr txBox="1"/>
          <p:nvPr/>
        </p:nvSpPr>
        <p:spPr>
          <a:xfrm>
            <a:off x="521100" y="1059250"/>
            <a:ext cx="42525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How do we get the best of both worlds?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“Nest” by splitting each K-fold into a further K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Average across outer folds to compare models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Average across inner fold to optimize models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Advantages: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Robust selection             </a:t>
            </a:r>
            <a:r>
              <a:rPr b="1" lang="en">
                <a:solidFill>
                  <a:srgbClr val="6AA84F"/>
                </a:solidFill>
                <a:latin typeface="Inter Tight"/>
                <a:ea typeface="Inter Tight"/>
                <a:cs typeface="Inter Tight"/>
                <a:sym typeface="Inter Tight"/>
              </a:rPr>
              <a:t>+</a:t>
            </a:r>
            <a:endParaRPr b="1">
              <a:solidFill>
                <a:srgbClr val="6AA84F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Avoids data split bias     </a:t>
            </a:r>
            <a:r>
              <a:rPr b="1" lang="en">
                <a:solidFill>
                  <a:srgbClr val="6AA84F"/>
                </a:solidFill>
                <a:latin typeface="Inter Tight"/>
                <a:ea typeface="Inter Tight"/>
                <a:cs typeface="Inter Tight"/>
                <a:sym typeface="Inter Tight"/>
              </a:rPr>
              <a:t>+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6AA84F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Trade offs: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Time &amp; Cost             </a:t>
            </a:r>
            <a:r>
              <a:rPr b="1" lang="en">
                <a:solidFill>
                  <a:srgbClr val="FF0000"/>
                </a:solidFill>
                <a:latin typeface="Inter Tight"/>
                <a:ea typeface="Inter Tight"/>
                <a:cs typeface="Inter Tight"/>
                <a:sym typeface="Inter Tight"/>
              </a:rPr>
              <a:t>-</a:t>
            </a:r>
            <a:endParaRPr b="1">
              <a:solidFill>
                <a:srgbClr val="FF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Complexity               </a:t>
            </a:r>
            <a:r>
              <a:rPr b="1" lang="en">
                <a:solidFill>
                  <a:srgbClr val="FF0000"/>
                </a:solidFill>
                <a:latin typeface="Inter Tight"/>
                <a:ea typeface="Inter Tight"/>
                <a:cs typeface="Inter Tight"/>
                <a:sym typeface="Inter Tight"/>
              </a:rPr>
              <a:t>-</a:t>
            </a:r>
            <a:endParaRPr b="1">
              <a:solidFill>
                <a:srgbClr val="6AA84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956" name="Google Shape;956;g2de48f4ca86_0_47"/>
          <p:cNvSpPr/>
          <p:nvPr/>
        </p:nvSpPr>
        <p:spPr>
          <a:xfrm>
            <a:off x="6050125" y="7870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g2de48f4ca86_0_47"/>
          <p:cNvSpPr/>
          <p:nvPr/>
        </p:nvSpPr>
        <p:spPr>
          <a:xfrm>
            <a:off x="6050125" y="939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g2de48f4ca86_0_47"/>
          <p:cNvSpPr/>
          <p:nvPr/>
        </p:nvSpPr>
        <p:spPr>
          <a:xfrm>
            <a:off x="6050125" y="12442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g2de48f4ca86_0_47"/>
          <p:cNvSpPr/>
          <p:nvPr/>
        </p:nvSpPr>
        <p:spPr>
          <a:xfrm>
            <a:off x="6050125" y="1091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g2de48f4ca86_0_47"/>
          <p:cNvSpPr/>
          <p:nvPr/>
        </p:nvSpPr>
        <p:spPr>
          <a:xfrm>
            <a:off x="6050125" y="13966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g2de48f4ca86_0_47"/>
          <p:cNvSpPr/>
          <p:nvPr/>
        </p:nvSpPr>
        <p:spPr>
          <a:xfrm>
            <a:off x="6050125" y="17014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g2de48f4ca86_0_47"/>
          <p:cNvSpPr/>
          <p:nvPr/>
        </p:nvSpPr>
        <p:spPr>
          <a:xfrm>
            <a:off x="6050125" y="15490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g2de48f4ca86_0_47"/>
          <p:cNvSpPr/>
          <p:nvPr/>
        </p:nvSpPr>
        <p:spPr>
          <a:xfrm>
            <a:off x="6050125" y="18538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g2de48f4ca86_0_47"/>
          <p:cNvSpPr/>
          <p:nvPr/>
        </p:nvSpPr>
        <p:spPr>
          <a:xfrm>
            <a:off x="6050125" y="21586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g2de48f4ca86_0_47"/>
          <p:cNvSpPr/>
          <p:nvPr/>
        </p:nvSpPr>
        <p:spPr>
          <a:xfrm>
            <a:off x="6050125" y="20062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g2de48f4ca86_0_47"/>
          <p:cNvSpPr/>
          <p:nvPr/>
        </p:nvSpPr>
        <p:spPr>
          <a:xfrm>
            <a:off x="6050125" y="23110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g2de48f4ca86_0_47"/>
          <p:cNvSpPr txBox="1"/>
          <p:nvPr/>
        </p:nvSpPr>
        <p:spPr>
          <a:xfrm>
            <a:off x="5786725" y="36925"/>
            <a:ext cx="21684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Say</a:t>
            </a: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 Outer K = 3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cxnSp>
        <p:nvCxnSpPr>
          <p:cNvPr id="968" name="Google Shape;968;g2de48f4ca86_0_47"/>
          <p:cNvCxnSpPr/>
          <p:nvPr/>
        </p:nvCxnSpPr>
        <p:spPr>
          <a:xfrm>
            <a:off x="6451100" y="115320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9" name="Google Shape;969;g2de48f4ca86_0_47"/>
          <p:cNvSpPr/>
          <p:nvPr/>
        </p:nvSpPr>
        <p:spPr>
          <a:xfrm>
            <a:off x="6050125" y="6399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g2de48f4ca86_0_47"/>
          <p:cNvSpPr/>
          <p:nvPr/>
        </p:nvSpPr>
        <p:spPr>
          <a:xfrm>
            <a:off x="6583525" y="20062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g2de48f4ca86_0_47"/>
          <p:cNvSpPr/>
          <p:nvPr/>
        </p:nvSpPr>
        <p:spPr>
          <a:xfrm>
            <a:off x="6583525" y="23110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g2de48f4ca86_0_47"/>
          <p:cNvSpPr/>
          <p:nvPr/>
        </p:nvSpPr>
        <p:spPr>
          <a:xfrm>
            <a:off x="6583525" y="21586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g2de48f4ca86_0_47"/>
          <p:cNvSpPr/>
          <p:nvPr/>
        </p:nvSpPr>
        <p:spPr>
          <a:xfrm>
            <a:off x="6583525" y="24634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g2de48f4ca86_0_47"/>
          <p:cNvSpPr/>
          <p:nvPr/>
        </p:nvSpPr>
        <p:spPr>
          <a:xfrm>
            <a:off x="6583525" y="12442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g2de48f4ca86_0_47"/>
          <p:cNvSpPr/>
          <p:nvPr/>
        </p:nvSpPr>
        <p:spPr>
          <a:xfrm>
            <a:off x="6583525" y="13966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g2de48f4ca86_0_47"/>
          <p:cNvSpPr/>
          <p:nvPr/>
        </p:nvSpPr>
        <p:spPr>
          <a:xfrm>
            <a:off x="6583525" y="17014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g2de48f4ca86_0_47"/>
          <p:cNvSpPr/>
          <p:nvPr/>
        </p:nvSpPr>
        <p:spPr>
          <a:xfrm>
            <a:off x="6583525" y="15490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g2de48f4ca86_0_47"/>
          <p:cNvSpPr/>
          <p:nvPr/>
        </p:nvSpPr>
        <p:spPr>
          <a:xfrm>
            <a:off x="6583525" y="6346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g2de48f4ca86_0_47"/>
          <p:cNvSpPr/>
          <p:nvPr/>
        </p:nvSpPr>
        <p:spPr>
          <a:xfrm>
            <a:off x="6583525" y="7870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g2de48f4ca86_0_47"/>
          <p:cNvSpPr/>
          <p:nvPr/>
        </p:nvSpPr>
        <p:spPr>
          <a:xfrm>
            <a:off x="6583525" y="9394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g2de48f4ca86_0_47"/>
          <p:cNvSpPr/>
          <p:nvPr/>
        </p:nvSpPr>
        <p:spPr>
          <a:xfrm>
            <a:off x="6583525" y="4875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2" name="Google Shape;982;g2de48f4ca86_0_47"/>
          <p:cNvCxnSpPr/>
          <p:nvPr/>
        </p:nvCxnSpPr>
        <p:spPr>
          <a:xfrm>
            <a:off x="7146775" y="190345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3" name="Google Shape;983;g2de48f4ca86_0_47"/>
          <p:cNvSpPr/>
          <p:nvPr/>
        </p:nvSpPr>
        <p:spPr>
          <a:xfrm>
            <a:off x="7269325" y="2006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g2de48f4ca86_0_47"/>
          <p:cNvSpPr/>
          <p:nvPr/>
        </p:nvSpPr>
        <p:spPr>
          <a:xfrm>
            <a:off x="7269325" y="2311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g2de48f4ca86_0_47"/>
          <p:cNvSpPr/>
          <p:nvPr/>
        </p:nvSpPr>
        <p:spPr>
          <a:xfrm>
            <a:off x="7269325" y="2158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g2de48f4ca86_0_47"/>
          <p:cNvSpPr/>
          <p:nvPr/>
        </p:nvSpPr>
        <p:spPr>
          <a:xfrm>
            <a:off x="7269325" y="2463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g2de48f4ca86_0_47"/>
          <p:cNvSpPr/>
          <p:nvPr/>
        </p:nvSpPr>
        <p:spPr>
          <a:xfrm>
            <a:off x="7269325" y="1244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g2de48f4ca86_0_47"/>
          <p:cNvSpPr/>
          <p:nvPr/>
        </p:nvSpPr>
        <p:spPr>
          <a:xfrm>
            <a:off x="7269325" y="1396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g2de48f4ca86_0_47"/>
          <p:cNvSpPr/>
          <p:nvPr/>
        </p:nvSpPr>
        <p:spPr>
          <a:xfrm>
            <a:off x="7269325" y="1701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g2de48f4ca86_0_47"/>
          <p:cNvSpPr/>
          <p:nvPr/>
        </p:nvSpPr>
        <p:spPr>
          <a:xfrm>
            <a:off x="7269325" y="1549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g2de48f4ca86_0_47"/>
          <p:cNvSpPr/>
          <p:nvPr/>
        </p:nvSpPr>
        <p:spPr>
          <a:xfrm>
            <a:off x="7269325" y="634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g2de48f4ca86_0_47"/>
          <p:cNvSpPr/>
          <p:nvPr/>
        </p:nvSpPr>
        <p:spPr>
          <a:xfrm>
            <a:off x="7269325" y="787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g2de48f4ca86_0_47"/>
          <p:cNvSpPr/>
          <p:nvPr/>
        </p:nvSpPr>
        <p:spPr>
          <a:xfrm>
            <a:off x="7269325" y="939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g2de48f4ca86_0_47"/>
          <p:cNvSpPr/>
          <p:nvPr/>
        </p:nvSpPr>
        <p:spPr>
          <a:xfrm>
            <a:off x="7269325" y="487525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5" name="Google Shape;995;g2de48f4ca86_0_47"/>
          <p:cNvCxnSpPr/>
          <p:nvPr/>
        </p:nvCxnSpPr>
        <p:spPr>
          <a:xfrm>
            <a:off x="7832575" y="190345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6" name="Google Shape;996;g2de48f4ca86_0_47"/>
          <p:cNvSpPr/>
          <p:nvPr/>
        </p:nvSpPr>
        <p:spPr>
          <a:xfrm>
            <a:off x="7955125" y="2006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g2de48f4ca86_0_47"/>
          <p:cNvSpPr/>
          <p:nvPr/>
        </p:nvSpPr>
        <p:spPr>
          <a:xfrm>
            <a:off x="7955125" y="2311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g2de48f4ca86_0_47"/>
          <p:cNvSpPr/>
          <p:nvPr/>
        </p:nvSpPr>
        <p:spPr>
          <a:xfrm>
            <a:off x="7955125" y="2158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g2de48f4ca86_0_47"/>
          <p:cNvSpPr/>
          <p:nvPr/>
        </p:nvSpPr>
        <p:spPr>
          <a:xfrm>
            <a:off x="7955125" y="2463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g2de48f4ca86_0_47"/>
          <p:cNvSpPr/>
          <p:nvPr/>
        </p:nvSpPr>
        <p:spPr>
          <a:xfrm>
            <a:off x="7955125" y="1244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g2de48f4ca86_0_47"/>
          <p:cNvSpPr/>
          <p:nvPr/>
        </p:nvSpPr>
        <p:spPr>
          <a:xfrm>
            <a:off x="7955125" y="1396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g2de48f4ca86_0_47"/>
          <p:cNvSpPr/>
          <p:nvPr/>
        </p:nvSpPr>
        <p:spPr>
          <a:xfrm>
            <a:off x="7955125" y="1701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g2de48f4ca86_0_47"/>
          <p:cNvSpPr/>
          <p:nvPr/>
        </p:nvSpPr>
        <p:spPr>
          <a:xfrm>
            <a:off x="7955125" y="1549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g2de48f4ca86_0_47"/>
          <p:cNvSpPr/>
          <p:nvPr/>
        </p:nvSpPr>
        <p:spPr>
          <a:xfrm>
            <a:off x="7955125" y="634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g2de48f4ca86_0_47"/>
          <p:cNvSpPr/>
          <p:nvPr/>
        </p:nvSpPr>
        <p:spPr>
          <a:xfrm>
            <a:off x="7955125" y="787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g2de48f4ca86_0_47"/>
          <p:cNvSpPr/>
          <p:nvPr/>
        </p:nvSpPr>
        <p:spPr>
          <a:xfrm>
            <a:off x="7955125" y="939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g2de48f4ca86_0_47"/>
          <p:cNvSpPr/>
          <p:nvPr/>
        </p:nvSpPr>
        <p:spPr>
          <a:xfrm>
            <a:off x="7955125" y="487525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08" name="Google Shape;1008;g2de48f4ca86_0_47"/>
          <p:cNvCxnSpPr/>
          <p:nvPr/>
        </p:nvCxnSpPr>
        <p:spPr>
          <a:xfrm>
            <a:off x="7152100" y="114145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9" name="Google Shape;1009;g2de48f4ca86_0_47"/>
          <p:cNvSpPr/>
          <p:nvPr/>
        </p:nvSpPr>
        <p:spPr>
          <a:xfrm>
            <a:off x="6440950" y="408650"/>
            <a:ext cx="395100" cy="6831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g2de48f4ca86_0_47"/>
          <p:cNvSpPr/>
          <p:nvPr/>
        </p:nvSpPr>
        <p:spPr>
          <a:xfrm>
            <a:off x="7121425" y="1180900"/>
            <a:ext cx="395100" cy="6831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g2de48f4ca86_0_47"/>
          <p:cNvSpPr/>
          <p:nvPr/>
        </p:nvSpPr>
        <p:spPr>
          <a:xfrm>
            <a:off x="7812550" y="1932650"/>
            <a:ext cx="395100" cy="6831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2" name="Google Shape;1012;g2de48f4ca86_0_47"/>
          <p:cNvCxnSpPr/>
          <p:nvPr/>
        </p:nvCxnSpPr>
        <p:spPr>
          <a:xfrm>
            <a:off x="5917700" y="359160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3" name="Google Shape;1013;g2de48f4ca86_0_47"/>
          <p:cNvSpPr/>
          <p:nvPr/>
        </p:nvSpPr>
        <p:spPr>
          <a:xfrm>
            <a:off x="6050125" y="44446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g2de48f4ca86_0_47"/>
          <p:cNvSpPr/>
          <p:nvPr/>
        </p:nvSpPr>
        <p:spPr>
          <a:xfrm>
            <a:off x="6050125" y="4749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g2de48f4ca86_0_47"/>
          <p:cNvSpPr/>
          <p:nvPr/>
        </p:nvSpPr>
        <p:spPr>
          <a:xfrm>
            <a:off x="6050125" y="45970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g2de48f4ca86_0_47"/>
          <p:cNvSpPr/>
          <p:nvPr/>
        </p:nvSpPr>
        <p:spPr>
          <a:xfrm>
            <a:off x="6050125" y="4901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g2de48f4ca86_0_47"/>
          <p:cNvSpPr/>
          <p:nvPr/>
        </p:nvSpPr>
        <p:spPr>
          <a:xfrm>
            <a:off x="6050125" y="36826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g2de48f4ca86_0_47"/>
          <p:cNvSpPr/>
          <p:nvPr/>
        </p:nvSpPr>
        <p:spPr>
          <a:xfrm>
            <a:off x="6050125" y="38350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g2de48f4ca86_0_47"/>
          <p:cNvSpPr/>
          <p:nvPr/>
        </p:nvSpPr>
        <p:spPr>
          <a:xfrm>
            <a:off x="6050125" y="4139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g2de48f4ca86_0_47"/>
          <p:cNvSpPr/>
          <p:nvPr/>
        </p:nvSpPr>
        <p:spPr>
          <a:xfrm>
            <a:off x="6050125" y="3987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g2de48f4ca86_0_47"/>
          <p:cNvSpPr/>
          <p:nvPr/>
        </p:nvSpPr>
        <p:spPr>
          <a:xfrm>
            <a:off x="6050125" y="30730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g2de48f4ca86_0_47"/>
          <p:cNvSpPr/>
          <p:nvPr/>
        </p:nvSpPr>
        <p:spPr>
          <a:xfrm>
            <a:off x="6050125" y="3225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g2de48f4ca86_0_47"/>
          <p:cNvSpPr/>
          <p:nvPr/>
        </p:nvSpPr>
        <p:spPr>
          <a:xfrm>
            <a:off x="6050125" y="3377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g2de48f4ca86_0_47"/>
          <p:cNvSpPr/>
          <p:nvPr/>
        </p:nvSpPr>
        <p:spPr>
          <a:xfrm>
            <a:off x="6050125" y="29259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g2de48f4ca86_0_47"/>
          <p:cNvSpPr txBox="1"/>
          <p:nvPr/>
        </p:nvSpPr>
        <p:spPr>
          <a:xfrm>
            <a:off x="6583525" y="3568100"/>
            <a:ext cx="15810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Take one of the K folds from the outer loop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Google Shape;1030;g2e026045467_0_2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g2e026045467_0_235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Lets Nest</a:t>
            </a:r>
            <a:endParaRPr/>
          </a:p>
        </p:txBody>
      </p:sp>
      <p:sp>
        <p:nvSpPr>
          <p:cNvPr id="1032" name="Google Shape;1032;g2e026045467_0_235"/>
          <p:cNvSpPr txBox="1"/>
          <p:nvPr/>
        </p:nvSpPr>
        <p:spPr>
          <a:xfrm>
            <a:off x="521100" y="1059250"/>
            <a:ext cx="42525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How do we get the best of both worlds?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“Nest” by splitting each K-fold into a further K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Average across outer folds to compare models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Average across inner fold to optimize models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Advantages: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Robust selection             </a:t>
            </a:r>
            <a:r>
              <a:rPr b="1" lang="en">
                <a:solidFill>
                  <a:srgbClr val="6AA84F"/>
                </a:solidFill>
                <a:latin typeface="Inter Tight"/>
                <a:ea typeface="Inter Tight"/>
                <a:cs typeface="Inter Tight"/>
                <a:sym typeface="Inter Tight"/>
              </a:rPr>
              <a:t>+</a:t>
            </a:r>
            <a:endParaRPr b="1">
              <a:solidFill>
                <a:srgbClr val="6AA84F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Avoids data split bias     </a:t>
            </a:r>
            <a:r>
              <a:rPr b="1" lang="en">
                <a:solidFill>
                  <a:srgbClr val="6AA84F"/>
                </a:solidFill>
                <a:latin typeface="Inter Tight"/>
                <a:ea typeface="Inter Tight"/>
                <a:cs typeface="Inter Tight"/>
                <a:sym typeface="Inter Tight"/>
              </a:rPr>
              <a:t>+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6AA84F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Trade offs: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Time &amp; Cost             </a:t>
            </a:r>
            <a:r>
              <a:rPr b="1" lang="en">
                <a:solidFill>
                  <a:srgbClr val="FF0000"/>
                </a:solidFill>
                <a:latin typeface="Inter Tight"/>
                <a:ea typeface="Inter Tight"/>
                <a:cs typeface="Inter Tight"/>
                <a:sym typeface="Inter Tight"/>
              </a:rPr>
              <a:t>-</a:t>
            </a:r>
            <a:endParaRPr b="1">
              <a:solidFill>
                <a:srgbClr val="FF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Complexity               </a:t>
            </a:r>
            <a:r>
              <a:rPr b="1" lang="en">
                <a:solidFill>
                  <a:srgbClr val="FF0000"/>
                </a:solidFill>
                <a:latin typeface="Inter Tight"/>
                <a:ea typeface="Inter Tight"/>
                <a:cs typeface="Inter Tight"/>
                <a:sym typeface="Inter Tight"/>
              </a:rPr>
              <a:t>-</a:t>
            </a:r>
            <a:endParaRPr b="1">
              <a:solidFill>
                <a:srgbClr val="6AA84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033" name="Google Shape;1033;g2e026045467_0_235"/>
          <p:cNvSpPr/>
          <p:nvPr/>
        </p:nvSpPr>
        <p:spPr>
          <a:xfrm>
            <a:off x="6050125" y="7870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g2e026045467_0_235"/>
          <p:cNvSpPr/>
          <p:nvPr/>
        </p:nvSpPr>
        <p:spPr>
          <a:xfrm>
            <a:off x="6050125" y="939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g2e026045467_0_235"/>
          <p:cNvSpPr/>
          <p:nvPr/>
        </p:nvSpPr>
        <p:spPr>
          <a:xfrm>
            <a:off x="6050125" y="12442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g2e026045467_0_235"/>
          <p:cNvSpPr/>
          <p:nvPr/>
        </p:nvSpPr>
        <p:spPr>
          <a:xfrm>
            <a:off x="6050125" y="1091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g2e026045467_0_235"/>
          <p:cNvSpPr/>
          <p:nvPr/>
        </p:nvSpPr>
        <p:spPr>
          <a:xfrm>
            <a:off x="6050125" y="13966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g2e026045467_0_235"/>
          <p:cNvSpPr/>
          <p:nvPr/>
        </p:nvSpPr>
        <p:spPr>
          <a:xfrm>
            <a:off x="6050125" y="17014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g2e026045467_0_235"/>
          <p:cNvSpPr/>
          <p:nvPr/>
        </p:nvSpPr>
        <p:spPr>
          <a:xfrm>
            <a:off x="6050125" y="15490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g2e026045467_0_235"/>
          <p:cNvSpPr/>
          <p:nvPr/>
        </p:nvSpPr>
        <p:spPr>
          <a:xfrm>
            <a:off x="6050125" y="18538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g2e026045467_0_235"/>
          <p:cNvSpPr/>
          <p:nvPr/>
        </p:nvSpPr>
        <p:spPr>
          <a:xfrm>
            <a:off x="6050125" y="21586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g2e026045467_0_235"/>
          <p:cNvSpPr/>
          <p:nvPr/>
        </p:nvSpPr>
        <p:spPr>
          <a:xfrm>
            <a:off x="6050125" y="20062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g2e026045467_0_235"/>
          <p:cNvSpPr/>
          <p:nvPr/>
        </p:nvSpPr>
        <p:spPr>
          <a:xfrm>
            <a:off x="6050125" y="23110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g2e026045467_0_235"/>
          <p:cNvSpPr txBox="1"/>
          <p:nvPr/>
        </p:nvSpPr>
        <p:spPr>
          <a:xfrm>
            <a:off x="5786725" y="36925"/>
            <a:ext cx="21684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Say</a:t>
            </a: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 Outer K = 3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cxnSp>
        <p:nvCxnSpPr>
          <p:cNvPr id="1045" name="Google Shape;1045;g2e026045467_0_235"/>
          <p:cNvCxnSpPr/>
          <p:nvPr/>
        </p:nvCxnSpPr>
        <p:spPr>
          <a:xfrm>
            <a:off x="6451100" y="115320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6" name="Google Shape;1046;g2e026045467_0_235"/>
          <p:cNvSpPr/>
          <p:nvPr/>
        </p:nvSpPr>
        <p:spPr>
          <a:xfrm>
            <a:off x="6050125" y="6399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g2e026045467_0_235"/>
          <p:cNvSpPr/>
          <p:nvPr/>
        </p:nvSpPr>
        <p:spPr>
          <a:xfrm>
            <a:off x="6583525" y="20062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g2e026045467_0_235"/>
          <p:cNvSpPr/>
          <p:nvPr/>
        </p:nvSpPr>
        <p:spPr>
          <a:xfrm>
            <a:off x="6583525" y="23110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g2e026045467_0_235"/>
          <p:cNvSpPr/>
          <p:nvPr/>
        </p:nvSpPr>
        <p:spPr>
          <a:xfrm>
            <a:off x="6583525" y="21586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g2e026045467_0_235"/>
          <p:cNvSpPr/>
          <p:nvPr/>
        </p:nvSpPr>
        <p:spPr>
          <a:xfrm>
            <a:off x="6583525" y="24634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g2e026045467_0_235"/>
          <p:cNvSpPr/>
          <p:nvPr/>
        </p:nvSpPr>
        <p:spPr>
          <a:xfrm>
            <a:off x="6583525" y="12442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g2e026045467_0_235"/>
          <p:cNvSpPr/>
          <p:nvPr/>
        </p:nvSpPr>
        <p:spPr>
          <a:xfrm>
            <a:off x="6583525" y="13966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g2e026045467_0_235"/>
          <p:cNvSpPr/>
          <p:nvPr/>
        </p:nvSpPr>
        <p:spPr>
          <a:xfrm>
            <a:off x="6583525" y="17014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g2e026045467_0_235"/>
          <p:cNvSpPr/>
          <p:nvPr/>
        </p:nvSpPr>
        <p:spPr>
          <a:xfrm>
            <a:off x="6583525" y="15490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g2e026045467_0_235"/>
          <p:cNvSpPr/>
          <p:nvPr/>
        </p:nvSpPr>
        <p:spPr>
          <a:xfrm>
            <a:off x="6583525" y="6346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g2e026045467_0_235"/>
          <p:cNvSpPr/>
          <p:nvPr/>
        </p:nvSpPr>
        <p:spPr>
          <a:xfrm>
            <a:off x="6583525" y="7870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g2e026045467_0_235"/>
          <p:cNvSpPr/>
          <p:nvPr/>
        </p:nvSpPr>
        <p:spPr>
          <a:xfrm>
            <a:off x="6583525" y="9394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g2e026045467_0_235"/>
          <p:cNvSpPr/>
          <p:nvPr/>
        </p:nvSpPr>
        <p:spPr>
          <a:xfrm>
            <a:off x="6583525" y="4875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9" name="Google Shape;1059;g2e026045467_0_235"/>
          <p:cNvCxnSpPr/>
          <p:nvPr/>
        </p:nvCxnSpPr>
        <p:spPr>
          <a:xfrm>
            <a:off x="7146775" y="190345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0" name="Google Shape;1060;g2e026045467_0_235"/>
          <p:cNvSpPr/>
          <p:nvPr/>
        </p:nvSpPr>
        <p:spPr>
          <a:xfrm>
            <a:off x="7269325" y="2006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g2e026045467_0_235"/>
          <p:cNvSpPr/>
          <p:nvPr/>
        </p:nvSpPr>
        <p:spPr>
          <a:xfrm>
            <a:off x="7269325" y="2311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g2e026045467_0_235"/>
          <p:cNvSpPr/>
          <p:nvPr/>
        </p:nvSpPr>
        <p:spPr>
          <a:xfrm>
            <a:off x="7269325" y="2158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g2e026045467_0_235"/>
          <p:cNvSpPr/>
          <p:nvPr/>
        </p:nvSpPr>
        <p:spPr>
          <a:xfrm>
            <a:off x="7269325" y="2463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g2e026045467_0_235"/>
          <p:cNvSpPr/>
          <p:nvPr/>
        </p:nvSpPr>
        <p:spPr>
          <a:xfrm>
            <a:off x="7269325" y="1244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g2e026045467_0_235"/>
          <p:cNvSpPr/>
          <p:nvPr/>
        </p:nvSpPr>
        <p:spPr>
          <a:xfrm>
            <a:off x="7269325" y="1396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g2e026045467_0_235"/>
          <p:cNvSpPr/>
          <p:nvPr/>
        </p:nvSpPr>
        <p:spPr>
          <a:xfrm>
            <a:off x="7269325" y="1701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g2e026045467_0_235"/>
          <p:cNvSpPr/>
          <p:nvPr/>
        </p:nvSpPr>
        <p:spPr>
          <a:xfrm>
            <a:off x="7269325" y="1549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g2e026045467_0_235"/>
          <p:cNvSpPr/>
          <p:nvPr/>
        </p:nvSpPr>
        <p:spPr>
          <a:xfrm>
            <a:off x="7269325" y="634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g2e026045467_0_235"/>
          <p:cNvSpPr/>
          <p:nvPr/>
        </p:nvSpPr>
        <p:spPr>
          <a:xfrm>
            <a:off x="7269325" y="787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g2e026045467_0_235"/>
          <p:cNvSpPr/>
          <p:nvPr/>
        </p:nvSpPr>
        <p:spPr>
          <a:xfrm>
            <a:off x="7269325" y="939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g2e026045467_0_235"/>
          <p:cNvSpPr/>
          <p:nvPr/>
        </p:nvSpPr>
        <p:spPr>
          <a:xfrm>
            <a:off x="7269325" y="487525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2" name="Google Shape;1072;g2e026045467_0_235"/>
          <p:cNvCxnSpPr/>
          <p:nvPr/>
        </p:nvCxnSpPr>
        <p:spPr>
          <a:xfrm>
            <a:off x="7832575" y="190345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3" name="Google Shape;1073;g2e026045467_0_235"/>
          <p:cNvSpPr/>
          <p:nvPr/>
        </p:nvSpPr>
        <p:spPr>
          <a:xfrm>
            <a:off x="7955125" y="2006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g2e026045467_0_235"/>
          <p:cNvSpPr/>
          <p:nvPr/>
        </p:nvSpPr>
        <p:spPr>
          <a:xfrm>
            <a:off x="7955125" y="2311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g2e026045467_0_235"/>
          <p:cNvSpPr/>
          <p:nvPr/>
        </p:nvSpPr>
        <p:spPr>
          <a:xfrm>
            <a:off x="7955125" y="2158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g2e026045467_0_235"/>
          <p:cNvSpPr/>
          <p:nvPr/>
        </p:nvSpPr>
        <p:spPr>
          <a:xfrm>
            <a:off x="7955125" y="2463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g2e026045467_0_235"/>
          <p:cNvSpPr/>
          <p:nvPr/>
        </p:nvSpPr>
        <p:spPr>
          <a:xfrm>
            <a:off x="7955125" y="1244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g2e026045467_0_235"/>
          <p:cNvSpPr/>
          <p:nvPr/>
        </p:nvSpPr>
        <p:spPr>
          <a:xfrm>
            <a:off x="7955125" y="1396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g2e026045467_0_235"/>
          <p:cNvSpPr/>
          <p:nvPr/>
        </p:nvSpPr>
        <p:spPr>
          <a:xfrm>
            <a:off x="7955125" y="1701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g2e026045467_0_235"/>
          <p:cNvSpPr/>
          <p:nvPr/>
        </p:nvSpPr>
        <p:spPr>
          <a:xfrm>
            <a:off x="7955125" y="1549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g2e026045467_0_235"/>
          <p:cNvSpPr/>
          <p:nvPr/>
        </p:nvSpPr>
        <p:spPr>
          <a:xfrm>
            <a:off x="7955125" y="634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g2e026045467_0_235"/>
          <p:cNvSpPr/>
          <p:nvPr/>
        </p:nvSpPr>
        <p:spPr>
          <a:xfrm>
            <a:off x="7955125" y="787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g2e026045467_0_235"/>
          <p:cNvSpPr/>
          <p:nvPr/>
        </p:nvSpPr>
        <p:spPr>
          <a:xfrm>
            <a:off x="7955125" y="939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g2e026045467_0_235"/>
          <p:cNvSpPr/>
          <p:nvPr/>
        </p:nvSpPr>
        <p:spPr>
          <a:xfrm>
            <a:off x="7955125" y="487525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5" name="Google Shape;1085;g2e026045467_0_235"/>
          <p:cNvCxnSpPr/>
          <p:nvPr/>
        </p:nvCxnSpPr>
        <p:spPr>
          <a:xfrm>
            <a:off x="7152100" y="114145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6" name="Google Shape;1086;g2e026045467_0_235"/>
          <p:cNvSpPr/>
          <p:nvPr/>
        </p:nvSpPr>
        <p:spPr>
          <a:xfrm>
            <a:off x="6440950" y="408650"/>
            <a:ext cx="395100" cy="6831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g2e026045467_0_235"/>
          <p:cNvSpPr/>
          <p:nvPr/>
        </p:nvSpPr>
        <p:spPr>
          <a:xfrm>
            <a:off x="7121425" y="1180900"/>
            <a:ext cx="395100" cy="6831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g2e026045467_0_235"/>
          <p:cNvSpPr/>
          <p:nvPr/>
        </p:nvSpPr>
        <p:spPr>
          <a:xfrm>
            <a:off x="7812550" y="1932650"/>
            <a:ext cx="395100" cy="6831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9" name="Google Shape;1089;g2e026045467_0_235"/>
          <p:cNvCxnSpPr/>
          <p:nvPr/>
        </p:nvCxnSpPr>
        <p:spPr>
          <a:xfrm>
            <a:off x="5927575" y="3469150"/>
            <a:ext cx="3018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0" name="Google Shape;1090;g2e026045467_0_235"/>
          <p:cNvSpPr/>
          <p:nvPr/>
        </p:nvSpPr>
        <p:spPr>
          <a:xfrm>
            <a:off x="6050125" y="44446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g2e026045467_0_235"/>
          <p:cNvSpPr/>
          <p:nvPr/>
        </p:nvSpPr>
        <p:spPr>
          <a:xfrm>
            <a:off x="6050125" y="4749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g2e026045467_0_235"/>
          <p:cNvSpPr/>
          <p:nvPr/>
        </p:nvSpPr>
        <p:spPr>
          <a:xfrm>
            <a:off x="6050125" y="45970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g2e026045467_0_235"/>
          <p:cNvSpPr/>
          <p:nvPr/>
        </p:nvSpPr>
        <p:spPr>
          <a:xfrm>
            <a:off x="6050125" y="4901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g2e026045467_0_235"/>
          <p:cNvSpPr/>
          <p:nvPr/>
        </p:nvSpPr>
        <p:spPr>
          <a:xfrm>
            <a:off x="6050125" y="36826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g2e026045467_0_235"/>
          <p:cNvSpPr/>
          <p:nvPr/>
        </p:nvSpPr>
        <p:spPr>
          <a:xfrm>
            <a:off x="6050125" y="38350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g2e026045467_0_235"/>
          <p:cNvSpPr/>
          <p:nvPr/>
        </p:nvSpPr>
        <p:spPr>
          <a:xfrm>
            <a:off x="6050125" y="4139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g2e026045467_0_235"/>
          <p:cNvSpPr/>
          <p:nvPr/>
        </p:nvSpPr>
        <p:spPr>
          <a:xfrm>
            <a:off x="6050125" y="3987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g2e026045467_0_235"/>
          <p:cNvSpPr/>
          <p:nvPr/>
        </p:nvSpPr>
        <p:spPr>
          <a:xfrm>
            <a:off x="6050125" y="2996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g2e026045467_0_235"/>
          <p:cNvSpPr/>
          <p:nvPr/>
        </p:nvSpPr>
        <p:spPr>
          <a:xfrm>
            <a:off x="6050125" y="31492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g2e026045467_0_235"/>
          <p:cNvSpPr/>
          <p:nvPr/>
        </p:nvSpPr>
        <p:spPr>
          <a:xfrm>
            <a:off x="6050125" y="33016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g2e026045467_0_235"/>
          <p:cNvSpPr/>
          <p:nvPr/>
        </p:nvSpPr>
        <p:spPr>
          <a:xfrm>
            <a:off x="6050125" y="28497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g2e026045467_0_235"/>
          <p:cNvSpPr txBox="1"/>
          <p:nvPr/>
        </p:nvSpPr>
        <p:spPr>
          <a:xfrm>
            <a:off x="6262100" y="2961225"/>
            <a:ext cx="24423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Outer validation data kept to one side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03" name="Google Shape;1103;g2e026045467_0_235"/>
          <p:cNvSpPr/>
          <p:nvPr/>
        </p:nvSpPr>
        <p:spPr>
          <a:xfrm>
            <a:off x="6812125" y="4368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g2e026045467_0_235"/>
          <p:cNvSpPr/>
          <p:nvPr/>
        </p:nvSpPr>
        <p:spPr>
          <a:xfrm>
            <a:off x="6812125" y="4749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g2e026045467_0_235"/>
          <p:cNvSpPr/>
          <p:nvPr/>
        </p:nvSpPr>
        <p:spPr>
          <a:xfrm>
            <a:off x="6812125" y="4520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g2e026045467_0_235"/>
          <p:cNvSpPr/>
          <p:nvPr/>
        </p:nvSpPr>
        <p:spPr>
          <a:xfrm>
            <a:off x="6812125" y="4901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g2e026045467_0_235"/>
          <p:cNvSpPr/>
          <p:nvPr/>
        </p:nvSpPr>
        <p:spPr>
          <a:xfrm>
            <a:off x="6812125" y="3606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g2e026045467_0_235"/>
          <p:cNvSpPr/>
          <p:nvPr/>
        </p:nvSpPr>
        <p:spPr>
          <a:xfrm>
            <a:off x="6812125" y="3758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g2e026045467_0_235"/>
          <p:cNvSpPr/>
          <p:nvPr/>
        </p:nvSpPr>
        <p:spPr>
          <a:xfrm>
            <a:off x="6812125" y="4139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g2e026045467_0_235"/>
          <p:cNvSpPr/>
          <p:nvPr/>
        </p:nvSpPr>
        <p:spPr>
          <a:xfrm>
            <a:off x="6812125" y="3987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1" name="Google Shape;1111;g2e026045467_0_235"/>
          <p:cNvCxnSpPr/>
          <p:nvPr/>
        </p:nvCxnSpPr>
        <p:spPr>
          <a:xfrm>
            <a:off x="6346125" y="4292425"/>
            <a:ext cx="29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2" name="Google Shape;1112;g2e026045467_0_235"/>
          <p:cNvCxnSpPr/>
          <p:nvPr/>
        </p:nvCxnSpPr>
        <p:spPr>
          <a:xfrm>
            <a:off x="6706900" y="4303375"/>
            <a:ext cx="31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3" name="Google Shape;1113;g2e026045467_0_235"/>
          <p:cNvCxnSpPr/>
          <p:nvPr/>
        </p:nvCxnSpPr>
        <p:spPr>
          <a:xfrm>
            <a:off x="6706900" y="4684375"/>
            <a:ext cx="31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4" name="Google Shape;1114;g2e026045467_0_235"/>
          <p:cNvCxnSpPr/>
          <p:nvPr/>
        </p:nvCxnSpPr>
        <p:spPr>
          <a:xfrm>
            <a:off x="6706900" y="3922375"/>
            <a:ext cx="31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5" name="Google Shape;1115;g2e026045467_0_235"/>
          <p:cNvSpPr txBox="1"/>
          <p:nvPr/>
        </p:nvSpPr>
        <p:spPr>
          <a:xfrm>
            <a:off x="7372975" y="3758800"/>
            <a:ext cx="14985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Use K-fold CV again on just the train data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Here K=4 for inner loop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g2e026045467_0_325"/>
          <p:cNvSpPr/>
          <p:nvPr/>
        </p:nvSpPr>
        <p:spPr>
          <a:xfrm>
            <a:off x="5013975" y="4606950"/>
            <a:ext cx="4130100" cy="46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1" name="Google Shape;1121;g2e026045467_0_3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g2e026045467_0_325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Lets Nest</a:t>
            </a:r>
            <a:endParaRPr/>
          </a:p>
        </p:txBody>
      </p:sp>
      <p:sp>
        <p:nvSpPr>
          <p:cNvPr id="1123" name="Google Shape;1123;g2e026045467_0_325"/>
          <p:cNvSpPr txBox="1"/>
          <p:nvPr/>
        </p:nvSpPr>
        <p:spPr>
          <a:xfrm>
            <a:off x="521100" y="1059250"/>
            <a:ext cx="42525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How do we get the best of both worlds?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“Nest” by splitting each K-fold into a further K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Average across outer folds to compare models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Average across inner fold to optimize models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Advantages: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Robust selection             </a:t>
            </a:r>
            <a:r>
              <a:rPr b="1" lang="en">
                <a:solidFill>
                  <a:srgbClr val="6AA84F"/>
                </a:solidFill>
                <a:latin typeface="Inter Tight"/>
                <a:ea typeface="Inter Tight"/>
                <a:cs typeface="Inter Tight"/>
                <a:sym typeface="Inter Tight"/>
              </a:rPr>
              <a:t>+</a:t>
            </a:r>
            <a:endParaRPr b="1">
              <a:solidFill>
                <a:srgbClr val="6AA84F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Avoids data split bias     </a:t>
            </a:r>
            <a:r>
              <a:rPr b="1" lang="en">
                <a:solidFill>
                  <a:srgbClr val="6AA84F"/>
                </a:solidFill>
                <a:latin typeface="Inter Tight"/>
                <a:ea typeface="Inter Tight"/>
                <a:cs typeface="Inter Tight"/>
                <a:sym typeface="Inter Tight"/>
              </a:rPr>
              <a:t>+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6AA84F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Trade offs: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Time &amp; Cost             </a:t>
            </a:r>
            <a:r>
              <a:rPr b="1" lang="en">
                <a:solidFill>
                  <a:srgbClr val="FF0000"/>
                </a:solidFill>
                <a:latin typeface="Inter Tight"/>
                <a:ea typeface="Inter Tight"/>
                <a:cs typeface="Inter Tight"/>
                <a:sym typeface="Inter Tight"/>
              </a:rPr>
              <a:t>-</a:t>
            </a:r>
            <a:endParaRPr b="1">
              <a:solidFill>
                <a:srgbClr val="FF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Complexity               </a:t>
            </a:r>
            <a:r>
              <a:rPr b="1" lang="en">
                <a:solidFill>
                  <a:srgbClr val="FF0000"/>
                </a:solidFill>
                <a:latin typeface="Inter Tight"/>
                <a:ea typeface="Inter Tight"/>
                <a:cs typeface="Inter Tight"/>
                <a:sym typeface="Inter Tight"/>
              </a:rPr>
              <a:t>-</a:t>
            </a:r>
            <a:endParaRPr b="1">
              <a:solidFill>
                <a:srgbClr val="6AA84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24" name="Google Shape;1124;g2e026045467_0_325"/>
          <p:cNvSpPr/>
          <p:nvPr/>
        </p:nvSpPr>
        <p:spPr>
          <a:xfrm>
            <a:off x="6050125" y="7870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g2e026045467_0_325"/>
          <p:cNvSpPr/>
          <p:nvPr/>
        </p:nvSpPr>
        <p:spPr>
          <a:xfrm>
            <a:off x="6050125" y="939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g2e026045467_0_325"/>
          <p:cNvSpPr/>
          <p:nvPr/>
        </p:nvSpPr>
        <p:spPr>
          <a:xfrm>
            <a:off x="6050125" y="12442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g2e026045467_0_325"/>
          <p:cNvSpPr/>
          <p:nvPr/>
        </p:nvSpPr>
        <p:spPr>
          <a:xfrm>
            <a:off x="6050125" y="1091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g2e026045467_0_325"/>
          <p:cNvSpPr/>
          <p:nvPr/>
        </p:nvSpPr>
        <p:spPr>
          <a:xfrm>
            <a:off x="6050125" y="13966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g2e026045467_0_325"/>
          <p:cNvSpPr/>
          <p:nvPr/>
        </p:nvSpPr>
        <p:spPr>
          <a:xfrm>
            <a:off x="6050125" y="17014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g2e026045467_0_325"/>
          <p:cNvSpPr/>
          <p:nvPr/>
        </p:nvSpPr>
        <p:spPr>
          <a:xfrm>
            <a:off x="6050125" y="15490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g2e026045467_0_325"/>
          <p:cNvSpPr/>
          <p:nvPr/>
        </p:nvSpPr>
        <p:spPr>
          <a:xfrm>
            <a:off x="6050125" y="18538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g2e026045467_0_325"/>
          <p:cNvSpPr/>
          <p:nvPr/>
        </p:nvSpPr>
        <p:spPr>
          <a:xfrm>
            <a:off x="6050125" y="21586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g2e026045467_0_325"/>
          <p:cNvSpPr/>
          <p:nvPr/>
        </p:nvSpPr>
        <p:spPr>
          <a:xfrm>
            <a:off x="6050125" y="20062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g2e026045467_0_325"/>
          <p:cNvSpPr/>
          <p:nvPr/>
        </p:nvSpPr>
        <p:spPr>
          <a:xfrm>
            <a:off x="6050125" y="23110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g2e026045467_0_325"/>
          <p:cNvSpPr txBox="1"/>
          <p:nvPr/>
        </p:nvSpPr>
        <p:spPr>
          <a:xfrm>
            <a:off x="5786725" y="36925"/>
            <a:ext cx="21684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Say</a:t>
            </a: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 Outer K = 3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cxnSp>
        <p:nvCxnSpPr>
          <p:cNvPr id="1136" name="Google Shape;1136;g2e026045467_0_325"/>
          <p:cNvCxnSpPr/>
          <p:nvPr/>
        </p:nvCxnSpPr>
        <p:spPr>
          <a:xfrm>
            <a:off x="6451100" y="115320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7" name="Google Shape;1137;g2e026045467_0_325"/>
          <p:cNvSpPr/>
          <p:nvPr/>
        </p:nvSpPr>
        <p:spPr>
          <a:xfrm>
            <a:off x="6050125" y="6399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g2e026045467_0_325"/>
          <p:cNvSpPr/>
          <p:nvPr/>
        </p:nvSpPr>
        <p:spPr>
          <a:xfrm>
            <a:off x="6583525" y="20062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g2e026045467_0_325"/>
          <p:cNvSpPr/>
          <p:nvPr/>
        </p:nvSpPr>
        <p:spPr>
          <a:xfrm>
            <a:off x="6583525" y="23110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g2e026045467_0_325"/>
          <p:cNvSpPr/>
          <p:nvPr/>
        </p:nvSpPr>
        <p:spPr>
          <a:xfrm>
            <a:off x="6583525" y="21586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g2e026045467_0_325"/>
          <p:cNvSpPr/>
          <p:nvPr/>
        </p:nvSpPr>
        <p:spPr>
          <a:xfrm>
            <a:off x="6583525" y="24634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g2e026045467_0_325"/>
          <p:cNvSpPr/>
          <p:nvPr/>
        </p:nvSpPr>
        <p:spPr>
          <a:xfrm>
            <a:off x="6583525" y="12442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g2e026045467_0_325"/>
          <p:cNvSpPr/>
          <p:nvPr/>
        </p:nvSpPr>
        <p:spPr>
          <a:xfrm>
            <a:off x="6583525" y="13966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g2e026045467_0_325"/>
          <p:cNvSpPr/>
          <p:nvPr/>
        </p:nvSpPr>
        <p:spPr>
          <a:xfrm>
            <a:off x="6583525" y="17014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g2e026045467_0_325"/>
          <p:cNvSpPr/>
          <p:nvPr/>
        </p:nvSpPr>
        <p:spPr>
          <a:xfrm>
            <a:off x="6583525" y="15490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g2e026045467_0_325"/>
          <p:cNvSpPr/>
          <p:nvPr/>
        </p:nvSpPr>
        <p:spPr>
          <a:xfrm>
            <a:off x="6583525" y="6346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g2e026045467_0_325"/>
          <p:cNvSpPr/>
          <p:nvPr/>
        </p:nvSpPr>
        <p:spPr>
          <a:xfrm>
            <a:off x="6583525" y="7870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g2e026045467_0_325"/>
          <p:cNvSpPr/>
          <p:nvPr/>
        </p:nvSpPr>
        <p:spPr>
          <a:xfrm>
            <a:off x="6583525" y="9394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g2e026045467_0_325"/>
          <p:cNvSpPr/>
          <p:nvPr/>
        </p:nvSpPr>
        <p:spPr>
          <a:xfrm>
            <a:off x="6583525" y="4875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0" name="Google Shape;1150;g2e026045467_0_325"/>
          <p:cNvCxnSpPr/>
          <p:nvPr/>
        </p:nvCxnSpPr>
        <p:spPr>
          <a:xfrm>
            <a:off x="7146775" y="190345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1" name="Google Shape;1151;g2e026045467_0_325"/>
          <p:cNvSpPr/>
          <p:nvPr/>
        </p:nvSpPr>
        <p:spPr>
          <a:xfrm>
            <a:off x="7269325" y="2006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g2e026045467_0_325"/>
          <p:cNvSpPr/>
          <p:nvPr/>
        </p:nvSpPr>
        <p:spPr>
          <a:xfrm>
            <a:off x="7269325" y="2311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g2e026045467_0_325"/>
          <p:cNvSpPr/>
          <p:nvPr/>
        </p:nvSpPr>
        <p:spPr>
          <a:xfrm>
            <a:off x="7269325" y="2158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g2e026045467_0_325"/>
          <p:cNvSpPr/>
          <p:nvPr/>
        </p:nvSpPr>
        <p:spPr>
          <a:xfrm>
            <a:off x="7269325" y="2463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g2e026045467_0_325"/>
          <p:cNvSpPr/>
          <p:nvPr/>
        </p:nvSpPr>
        <p:spPr>
          <a:xfrm>
            <a:off x="7269325" y="1244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g2e026045467_0_325"/>
          <p:cNvSpPr/>
          <p:nvPr/>
        </p:nvSpPr>
        <p:spPr>
          <a:xfrm>
            <a:off x="7269325" y="1396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g2e026045467_0_325"/>
          <p:cNvSpPr/>
          <p:nvPr/>
        </p:nvSpPr>
        <p:spPr>
          <a:xfrm>
            <a:off x="7269325" y="1701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g2e026045467_0_325"/>
          <p:cNvSpPr/>
          <p:nvPr/>
        </p:nvSpPr>
        <p:spPr>
          <a:xfrm>
            <a:off x="7269325" y="1549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g2e026045467_0_325"/>
          <p:cNvSpPr/>
          <p:nvPr/>
        </p:nvSpPr>
        <p:spPr>
          <a:xfrm>
            <a:off x="7269325" y="634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g2e026045467_0_325"/>
          <p:cNvSpPr/>
          <p:nvPr/>
        </p:nvSpPr>
        <p:spPr>
          <a:xfrm>
            <a:off x="7269325" y="787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g2e026045467_0_325"/>
          <p:cNvSpPr/>
          <p:nvPr/>
        </p:nvSpPr>
        <p:spPr>
          <a:xfrm>
            <a:off x="7269325" y="939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g2e026045467_0_325"/>
          <p:cNvSpPr/>
          <p:nvPr/>
        </p:nvSpPr>
        <p:spPr>
          <a:xfrm>
            <a:off x="7269325" y="487525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3" name="Google Shape;1163;g2e026045467_0_325"/>
          <p:cNvCxnSpPr/>
          <p:nvPr/>
        </p:nvCxnSpPr>
        <p:spPr>
          <a:xfrm>
            <a:off x="7832575" y="190345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4" name="Google Shape;1164;g2e026045467_0_325"/>
          <p:cNvSpPr/>
          <p:nvPr/>
        </p:nvSpPr>
        <p:spPr>
          <a:xfrm>
            <a:off x="7955125" y="2006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g2e026045467_0_325"/>
          <p:cNvSpPr/>
          <p:nvPr/>
        </p:nvSpPr>
        <p:spPr>
          <a:xfrm>
            <a:off x="7955125" y="2311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g2e026045467_0_325"/>
          <p:cNvSpPr/>
          <p:nvPr/>
        </p:nvSpPr>
        <p:spPr>
          <a:xfrm>
            <a:off x="7955125" y="2158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g2e026045467_0_325"/>
          <p:cNvSpPr/>
          <p:nvPr/>
        </p:nvSpPr>
        <p:spPr>
          <a:xfrm>
            <a:off x="7955125" y="2463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8" name="Google Shape;1168;g2e026045467_0_325"/>
          <p:cNvSpPr/>
          <p:nvPr/>
        </p:nvSpPr>
        <p:spPr>
          <a:xfrm>
            <a:off x="7955125" y="12442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g2e026045467_0_325"/>
          <p:cNvSpPr/>
          <p:nvPr/>
        </p:nvSpPr>
        <p:spPr>
          <a:xfrm>
            <a:off x="7955125" y="1396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g2e026045467_0_325"/>
          <p:cNvSpPr/>
          <p:nvPr/>
        </p:nvSpPr>
        <p:spPr>
          <a:xfrm>
            <a:off x="7955125" y="1701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g2e026045467_0_325"/>
          <p:cNvSpPr/>
          <p:nvPr/>
        </p:nvSpPr>
        <p:spPr>
          <a:xfrm>
            <a:off x="7955125" y="1549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g2e026045467_0_325"/>
          <p:cNvSpPr/>
          <p:nvPr/>
        </p:nvSpPr>
        <p:spPr>
          <a:xfrm>
            <a:off x="7955125" y="6346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g2e026045467_0_325"/>
          <p:cNvSpPr/>
          <p:nvPr/>
        </p:nvSpPr>
        <p:spPr>
          <a:xfrm>
            <a:off x="7955125" y="7870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g2e026045467_0_325"/>
          <p:cNvSpPr/>
          <p:nvPr/>
        </p:nvSpPr>
        <p:spPr>
          <a:xfrm>
            <a:off x="7955125" y="939400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g2e026045467_0_325"/>
          <p:cNvSpPr/>
          <p:nvPr/>
        </p:nvSpPr>
        <p:spPr>
          <a:xfrm>
            <a:off x="7955125" y="487525"/>
            <a:ext cx="99300" cy="993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76" name="Google Shape;1176;g2e026045467_0_325"/>
          <p:cNvCxnSpPr/>
          <p:nvPr/>
        </p:nvCxnSpPr>
        <p:spPr>
          <a:xfrm>
            <a:off x="7152100" y="114145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7" name="Google Shape;1177;g2e026045467_0_325"/>
          <p:cNvSpPr/>
          <p:nvPr/>
        </p:nvSpPr>
        <p:spPr>
          <a:xfrm>
            <a:off x="6440950" y="408650"/>
            <a:ext cx="395100" cy="6831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g2e026045467_0_325"/>
          <p:cNvSpPr/>
          <p:nvPr/>
        </p:nvSpPr>
        <p:spPr>
          <a:xfrm>
            <a:off x="7121425" y="1180900"/>
            <a:ext cx="395100" cy="6831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g2e026045467_0_325"/>
          <p:cNvSpPr/>
          <p:nvPr/>
        </p:nvSpPr>
        <p:spPr>
          <a:xfrm>
            <a:off x="7812550" y="1932650"/>
            <a:ext cx="395100" cy="6831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0" name="Google Shape;1180;g2e026045467_0_325"/>
          <p:cNvCxnSpPr/>
          <p:nvPr/>
        </p:nvCxnSpPr>
        <p:spPr>
          <a:xfrm>
            <a:off x="5927575" y="3469150"/>
            <a:ext cx="3018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1" name="Google Shape;1181;g2e026045467_0_325"/>
          <p:cNvSpPr/>
          <p:nvPr/>
        </p:nvSpPr>
        <p:spPr>
          <a:xfrm>
            <a:off x="6050125" y="44446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g2e026045467_0_325"/>
          <p:cNvSpPr/>
          <p:nvPr/>
        </p:nvSpPr>
        <p:spPr>
          <a:xfrm>
            <a:off x="6050125" y="4749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g2e026045467_0_325"/>
          <p:cNvSpPr/>
          <p:nvPr/>
        </p:nvSpPr>
        <p:spPr>
          <a:xfrm>
            <a:off x="6050125" y="45970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g2e026045467_0_325"/>
          <p:cNvSpPr/>
          <p:nvPr/>
        </p:nvSpPr>
        <p:spPr>
          <a:xfrm>
            <a:off x="6050125" y="4901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g2e026045467_0_325"/>
          <p:cNvSpPr/>
          <p:nvPr/>
        </p:nvSpPr>
        <p:spPr>
          <a:xfrm>
            <a:off x="6050125" y="36826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g2e026045467_0_325"/>
          <p:cNvSpPr/>
          <p:nvPr/>
        </p:nvSpPr>
        <p:spPr>
          <a:xfrm>
            <a:off x="6050125" y="38350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g2e026045467_0_325"/>
          <p:cNvSpPr/>
          <p:nvPr/>
        </p:nvSpPr>
        <p:spPr>
          <a:xfrm>
            <a:off x="6050125" y="4139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g2e026045467_0_325"/>
          <p:cNvSpPr/>
          <p:nvPr/>
        </p:nvSpPr>
        <p:spPr>
          <a:xfrm>
            <a:off x="6050125" y="3987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g2e026045467_0_325"/>
          <p:cNvSpPr/>
          <p:nvPr/>
        </p:nvSpPr>
        <p:spPr>
          <a:xfrm>
            <a:off x="6050125" y="2996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g2e026045467_0_325"/>
          <p:cNvSpPr/>
          <p:nvPr/>
        </p:nvSpPr>
        <p:spPr>
          <a:xfrm>
            <a:off x="6050125" y="31492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g2e026045467_0_325"/>
          <p:cNvSpPr/>
          <p:nvPr/>
        </p:nvSpPr>
        <p:spPr>
          <a:xfrm>
            <a:off x="6050125" y="33016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g2e026045467_0_325"/>
          <p:cNvSpPr/>
          <p:nvPr/>
        </p:nvSpPr>
        <p:spPr>
          <a:xfrm>
            <a:off x="6050125" y="284972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g2e026045467_0_325"/>
          <p:cNvSpPr txBox="1"/>
          <p:nvPr/>
        </p:nvSpPr>
        <p:spPr>
          <a:xfrm>
            <a:off x="6289850" y="2892600"/>
            <a:ext cx="24423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Outer validation used to assess “best parameters” from below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94" name="Google Shape;1194;g2e026045467_0_325"/>
          <p:cNvSpPr/>
          <p:nvPr/>
        </p:nvSpPr>
        <p:spPr>
          <a:xfrm>
            <a:off x="6812125" y="4368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g2e026045467_0_325"/>
          <p:cNvSpPr/>
          <p:nvPr/>
        </p:nvSpPr>
        <p:spPr>
          <a:xfrm>
            <a:off x="6812125" y="4749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g2e026045467_0_325"/>
          <p:cNvSpPr/>
          <p:nvPr/>
        </p:nvSpPr>
        <p:spPr>
          <a:xfrm>
            <a:off x="6812125" y="4520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g2e026045467_0_325"/>
          <p:cNvSpPr/>
          <p:nvPr/>
        </p:nvSpPr>
        <p:spPr>
          <a:xfrm>
            <a:off x="6812125" y="4901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g2e026045467_0_325"/>
          <p:cNvSpPr/>
          <p:nvPr/>
        </p:nvSpPr>
        <p:spPr>
          <a:xfrm>
            <a:off x="6812125" y="3606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g2e026045467_0_325"/>
          <p:cNvSpPr/>
          <p:nvPr/>
        </p:nvSpPr>
        <p:spPr>
          <a:xfrm>
            <a:off x="6812125" y="3758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g2e026045467_0_325"/>
          <p:cNvSpPr/>
          <p:nvPr/>
        </p:nvSpPr>
        <p:spPr>
          <a:xfrm>
            <a:off x="6812125" y="4139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g2e026045467_0_325"/>
          <p:cNvSpPr/>
          <p:nvPr/>
        </p:nvSpPr>
        <p:spPr>
          <a:xfrm>
            <a:off x="6812125" y="3987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2" name="Google Shape;1202;g2e026045467_0_325"/>
          <p:cNvCxnSpPr/>
          <p:nvPr/>
        </p:nvCxnSpPr>
        <p:spPr>
          <a:xfrm>
            <a:off x="6346125" y="4292425"/>
            <a:ext cx="29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3" name="Google Shape;1203;g2e026045467_0_325"/>
          <p:cNvCxnSpPr/>
          <p:nvPr/>
        </p:nvCxnSpPr>
        <p:spPr>
          <a:xfrm>
            <a:off x="6706900" y="3922375"/>
            <a:ext cx="31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4" name="Google Shape;1204;g2e026045467_0_325"/>
          <p:cNvSpPr/>
          <p:nvPr/>
        </p:nvSpPr>
        <p:spPr>
          <a:xfrm>
            <a:off x="7421725" y="4368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g2e026045467_0_325"/>
          <p:cNvSpPr/>
          <p:nvPr/>
        </p:nvSpPr>
        <p:spPr>
          <a:xfrm>
            <a:off x="7421725" y="4749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" name="Google Shape;1206;g2e026045467_0_325"/>
          <p:cNvSpPr/>
          <p:nvPr/>
        </p:nvSpPr>
        <p:spPr>
          <a:xfrm>
            <a:off x="7421725" y="4520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7" name="Google Shape;1207;g2e026045467_0_325"/>
          <p:cNvSpPr/>
          <p:nvPr/>
        </p:nvSpPr>
        <p:spPr>
          <a:xfrm>
            <a:off x="7421725" y="4901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8" name="Google Shape;1208;g2e026045467_0_325"/>
          <p:cNvSpPr/>
          <p:nvPr/>
        </p:nvSpPr>
        <p:spPr>
          <a:xfrm>
            <a:off x="7421725" y="3606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g2e026045467_0_325"/>
          <p:cNvSpPr/>
          <p:nvPr/>
        </p:nvSpPr>
        <p:spPr>
          <a:xfrm>
            <a:off x="7421725" y="3758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g2e026045467_0_325"/>
          <p:cNvSpPr/>
          <p:nvPr/>
        </p:nvSpPr>
        <p:spPr>
          <a:xfrm>
            <a:off x="7421725" y="4139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g2e026045467_0_325"/>
          <p:cNvSpPr/>
          <p:nvPr/>
        </p:nvSpPr>
        <p:spPr>
          <a:xfrm>
            <a:off x="7421725" y="3987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2" name="Google Shape;1212;g2e026045467_0_325"/>
          <p:cNvCxnSpPr/>
          <p:nvPr/>
        </p:nvCxnSpPr>
        <p:spPr>
          <a:xfrm>
            <a:off x="7316500" y="4303375"/>
            <a:ext cx="31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3" name="Google Shape;1213;g2e026045467_0_325"/>
          <p:cNvCxnSpPr/>
          <p:nvPr/>
        </p:nvCxnSpPr>
        <p:spPr>
          <a:xfrm>
            <a:off x="7316500" y="3922375"/>
            <a:ext cx="31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4" name="Google Shape;1214;g2e026045467_0_325"/>
          <p:cNvSpPr/>
          <p:nvPr/>
        </p:nvSpPr>
        <p:spPr>
          <a:xfrm>
            <a:off x="8031325" y="4368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g2e026045467_0_325"/>
          <p:cNvSpPr/>
          <p:nvPr/>
        </p:nvSpPr>
        <p:spPr>
          <a:xfrm>
            <a:off x="8031325" y="4749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g2e026045467_0_325"/>
          <p:cNvSpPr/>
          <p:nvPr/>
        </p:nvSpPr>
        <p:spPr>
          <a:xfrm>
            <a:off x="8031325" y="4520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g2e026045467_0_325"/>
          <p:cNvSpPr/>
          <p:nvPr/>
        </p:nvSpPr>
        <p:spPr>
          <a:xfrm>
            <a:off x="8031325" y="4901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g2e026045467_0_325"/>
          <p:cNvSpPr/>
          <p:nvPr/>
        </p:nvSpPr>
        <p:spPr>
          <a:xfrm>
            <a:off x="8031325" y="3606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g2e026045467_0_325"/>
          <p:cNvSpPr/>
          <p:nvPr/>
        </p:nvSpPr>
        <p:spPr>
          <a:xfrm>
            <a:off x="8031325" y="3758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g2e026045467_0_325"/>
          <p:cNvSpPr/>
          <p:nvPr/>
        </p:nvSpPr>
        <p:spPr>
          <a:xfrm>
            <a:off x="8031325" y="4139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g2e026045467_0_325"/>
          <p:cNvSpPr/>
          <p:nvPr/>
        </p:nvSpPr>
        <p:spPr>
          <a:xfrm>
            <a:off x="8031325" y="3987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2" name="Google Shape;1222;g2e026045467_0_325"/>
          <p:cNvCxnSpPr/>
          <p:nvPr/>
        </p:nvCxnSpPr>
        <p:spPr>
          <a:xfrm>
            <a:off x="7926100" y="4303375"/>
            <a:ext cx="31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3" name="Google Shape;1223;g2e026045467_0_325"/>
          <p:cNvCxnSpPr/>
          <p:nvPr/>
        </p:nvCxnSpPr>
        <p:spPr>
          <a:xfrm>
            <a:off x="7926100" y="4684375"/>
            <a:ext cx="31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4" name="Google Shape;1224;g2e026045467_0_325"/>
          <p:cNvSpPr/>
          <p:nvPr/>
        </p:nvSpPr>
        <p:spPr>
          <a:xfrm>
            <a:off x="8564725" y="4368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g2e026045467_0_325"/>
          <p:cNvSpPr/>
          <p:nvPr/>
        </p:nvSpPr>
        <p:spPr>
          <a:xfrm>
            <a:off x="8564725" y="4749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g2e026045467_0_325"/>
          <p:cNvSpPr/>
          <p:nvPr/>
        </p:nvSpPr>
        <p:spPr>
          <a:xfrm>
            <a:off x="8564725" y="4520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g2e026045467_0_325"/>
          <p:cNvSpPr/>
          <p:nvPr/>
        </p:nvSpPr>
        <p:spPr>
          <a:xfrm>
            <a:off x="8564725" y="4901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g2e026045467_0_325"/>
          <p:cNvSpPr/>
          <p:nvPr/>
        </p:nvSpPr>
        <p:spPr>
          <a:xfrm>
            <a:off x="8564725" y="360640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g2e026045467_0_325"/>
          <p:cNvSpPr/>
          <p:nvPr/>
        </p:nvSpPr>
        <p:spPr>
          <a:xfrm>
            <a:off x="8564725" y="375880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g2e026045467_0_325"/>
          <p:cNvSpPr/>
          <p:nvPr/>
        </p:nvSpPr>
        <p:spPr>
          <a:xfrm>
            <a:off x="8564725" y="413980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g2e026045467_0_325"/>
          <p:cNvSpPr/>
          <p:nvPr/>
        </p:nvSpPr>
        <p:spPr>
          <a:xfrm>
            <a:off x="8564725" y="398740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32" name="Google Shape;1232;g2e026045467_0_325"/>
          <p:cNvCxnSpPr/>
          <p:nvPr/>
        </p:nvCxnSpPr>
        <p:spPr>
          <a:xfrm>
            <a:off x="8459500" y="4684375"/>
            <a:ext cx="31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3" name="Google Shape;1233;g2e026045467_0_325"/>
          <p:cNvSpPr/>
          <p:nvPr/>
        </p:nvSpPr>
        <p:spPr>
          <a:xfrm>
            <a:off x="6704575" y="3544300"/>
            <a:ext cx="314400" cy="3669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g2e026045467_0_325"/>
          <p:cNvSpPr/>
          <p:nvPr/>
        </p:nvSpPr>
        <p:spPr>
          <a:xfrm>
            <a:off x="7923775" y="4306300"/>
            <a:ext cx="314400" cy="3669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g2e026045467_0_325"/>
          <p:cNvSpPr/>
          <p:nvPr/>
        </p:nvSpPr>
        <p:spPr>
          <a:xfrm>
            <a:off x="8457175" y="4687300"/>
            <a:ext cx="314400" cy="3669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g2e026045467_0_325"/>
          <p:cNvSpPr/>
          <p:nvPr/>
        </p:nvSpPr>
        <p:spPr>
          <a:xfrm>
            <a:off x="7314175" y="3925300"/>
            <a:ext cx="314400" cy="3669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g2e026045467_0_325"/>
          <p:cNvSpPr txBox="1"/>
          <p:nvPr/>
        </p:nvSpPr>
        <p:spPr>
          <a:xfrm>
            <a:off x="3584300" y="2524713"/>
            <a:ext cx="20679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Outer train d</a:t>
            </a: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ata split again into K-folds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Each Inner fold used for comparing parameter search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Inner train + inner validate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Repeat for each outer fold to provide fair between model assessment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2ce33065504_0_315"/>
          <p:cNvSpPr txBox="1"/>
          <p:nvPr/>
        </p:nvSpPr>
        <p:spPr>
          <a:xfrm>
            <a:off x="459600" y="505900"/>
            <a:ext cx="86844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i="0" lang="en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Workshop </a:t>
            </a: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6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i="0" lang="en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Model </a:t>
            </a: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Tuning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43" name="Google Shape;1243;g2ce33065504_0_3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"/>
          <p:cNvSpPr txBox="1"/>
          <p:nvPr>
            <p:ph type="title"/>
          </p:nvPr>
        </p:nvSpPr>
        <p:spPr>
          <a:xfrm>
            <a:off x="395875" y="1180700"/>
            <a:ext cx="5876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lang="en" sz="5500"/>
              <a:t>Workshop 6 </a:t>
            </a:r>
            <a:endParaRPr sz="55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lang="en" sz="5500"/>
              <a:t>Model Tuning &amp; Hyperparameter Searching</a:t>
            </a:r>
            <a:endParaRPr sz="55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t/>
            </a:r>
            <a:endParaRPr sz="5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2cdb5430bfc_0_180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i="0" lang="en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Recap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62" name="Google Shape;562;g2cdb5430bfc_0_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567;g2d27a60d470_0_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g2d27a60d470_0_140"/>
          <p:cNvSpPr txBox="1"/>
          <p:nvPr>
            <p:ph type="title"/>
          </p:nvPr>
        </p:nvSpPr>
        <p:spPr>
          <a:xfrm>
            <a:off x="459600" y="442475"/>
            <a:ext cx="61473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Sessions Overview</a:t>
            </a:r>
            <a:endParaRPr/>
          </a:p>
        </p:txBody>
      </p:sp>
      <p:sp>
        <p:nvSpPr>
          <p:cNvPr id="569" name="Google Shape;569;g2d27a60d470_0_140"/>
          <p:cNvSpPr txBox="1"/>
          <p:nvPr>
            <p:ph idx="2" type="body"/>
          </p:nvPr>
        </p:nvSpPr>
        <p:spPr>
          <a:xfrm>
            <a:off x="413400" y="1230250"/>
            <a:ext cx="77181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1 – Project Introduction &amp; Setup 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2 – Genomic Data (A2 Assignment)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3 – Data Analysis &amp; Visualization (A3 Assignment)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4 – Featurization &amp; Baseline Modeling (A4 Assignment)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5 – Model Training Approaches (Final Assignment Set)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/>
              <a:t>Workshop 6 – Model Tuning </a:t>
            </a:r>
            <a:endParaRPr b="1" sz="18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7 – Performance Evaluation </a:t>
            </a:r>
            <a:r>
              <a:rPr lang="en" sz="1600"/>
              <a:t>(</a:t>
            </a:r>
            <a:r>
              <a:rPr lang="en" sz="1600"/>
              <a:t>Final Assignment Code/Testing Due</a:t>
            </a:r>
            <a:r>
              <a:rPr lang="en" sz="1600"/>
              <a:t>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8 – Results Presentation &amp; Wrap up </a:t>
            </a:r>
            <a:r>
              <a:rPr lang="en" sz="1600"/>
              <a:t>(Final Presentation Due)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4" name="Google Shape;574;g2d035497e22_0_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g2d035497e22_0_29"/>
          <p:cNvSpPr txBox="1"/>
          <p:nvPr>
            <p:ph type="title"/>
          </p:nvPr>
        </p:nvSpPr>
        <p:spPr>
          <a:xfrm>
            <a:off x="459600" y="442475"/>
            <a:ext cx="7239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The Data Science Process </a:t>
            </a:r>
            <a:endParaRPr/>
          </a:p>
        </p:txBody>
      </p:sp>
      <p:sp>
        <p:nvSpPr>
          <p:cNvPr id="576" name="Google Shape;576;g2d035497e22_0_29"/>
          <p:cNvSpPr/>
          <p:nvPr/>
        </p:nvSpPr>
        <p:spPr>
          <a:xfrm>
            <a:off x="1251325" y="1084175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Inter Tight"/>
              <a:buAutoNum type="arabicPeriod"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Understand the Problem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77" name="Google Shape;577;g2d035497e22_0_29"/>
          <p:cNvSpPr/>
          <p:nvPr/>
        </p:nvSpPr>
        <p:spPr>
          <a:xfrm>
            <a:off x="1251325" y="1632042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Inter Tight"/>
              <a:buAutoNum type="arabicPeriod" startAt="2"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Gather Data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78" name="Google Shape;578;g2d035497e22_0_29"/>
          <p:cNvSpPr/>
          <p:nvPr/>
        </p:nvSpPr>
        <p:spPr>
          <a:xfrm>
            <a:off x="1251325" y="2179917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Inter Tight"/>
              <a:buAutoNum type="arabicPeriod" startAt="3"/>
            </a:pPr>
            <a:r>
              <a:rPr b="0" i="0" lang="en" sz="1400" u="none" cap="none" strike="noStrike">
                <a:solidFill>
                  <a:srgbClr val="CCCCCC"/>
                </a:solidFill>
                <a:latin typeface="Inter Tight"/>
                <a:ea typeface="Inter Tight"/>
                <a:cs typeface="Inter Tight"/>
                <a:sym typeface="Inter Tight"/>
              </a:rPr>
              <a:t>Explore &amp; Analyze Data</a:t>
            </a:r>
            <a:endParaRPr b="0" i="0" sz="1400" u="none" cap="none" strike="noStrike">
              <a:solidFill>
                <a:srgbClr val="CCCCCC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79" name="Google Shape;579;g2d035497e22_0_29"/>
          <p:cNvSpPr/>
          <p:nvPr/>
        </p:nvSpPr>
        <p:spPr>
          <a:xfrm>
            <a:off x="1251325" y="2727767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Inter Tight"/>
              <a:buAutoNum type="arabicPeriod" startAt="4"/>
            </a:pPr>
            <a:r>
              <a:rPr b="0" i="0" lang="en" sz="1400" u="none" cap="none" strike="noStrike">
                <a:solidFill>
                  <a:srgbClr val="CCCCCC"/>
                </a:solidFill>
                <a:latin typeface="Inter Tight"/>
                <a:ea typeface="Inter Tight"/>
                <a:cs typeface="Inter Tight"/>
                <a:sym typeface="Inter Tight"/>
              </a:rPr>
              <a:t>Featurize Data</a:t>
            </a:r>
            <a:endParaRPr b="0" i="0" sz="1400" u="none" cap="none" strike="noStrike">
              <a:solidFill>
                <a:srgbClr val="CCCCCC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80" name="Google Shape;580;g2d035497e22_0_29"/>
          <p:cNvSpPr/>
          <p:nvPr/>
        </p:nvSpPr>
        <p:spPr>
          <a:xfrm>
            <a:off x="1251325" y="3275629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AutoNum type="arabicPeriod" startAt="5"/>
            </a:pPr>
            <a:r>
              <a:rPr b="0" i="0" lang="en" sz="14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Model Building</a:t>
            </a:r>
            <a:endParaRPr b="0" i="0" sz="1400" u="none" cap="none" strike="noStrike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81" name="Google Shape;581;g2d035497e22_0_29"/>
          <p:cNvSpPr/>
          <p:nvPr/>
        </p:nvSpPr>
        <p:spPr>
          <a:xfrm>
            <a:off x="1251325" y="3823479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rgbClr val="8E7CC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Inter Tight"/>
              <a:buAutoNum type="arabicPeriod" startAt="6"/>
            </a:pPr>
            <a:r>
              <a:rPr b="0" i="0" lang="en" sz="1400" u="none" cap="none" strike="noStrike">
                <a:solidFill>
                  <a:srgbClr val="434343"/>
                </a:solidFill>
                <a:latin typeface="Inter Tight"/>
                <a:ea typeface="Inter Tight"/>
                <a:cs typeface="Inter Tight"/>
                <a:sym typeface="Inter Tight"/>
              </a:rPr>
              <a:t>Evaluate and Compare</a:t>
            </a:r>
            <a:endParaRPr b="0" i="0" sz="1400" u="none" cap="none" strike="noStrike">
              <a:solidFill>
                <a:srgbClr val="434343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82" name="Google Shape;582;g2d035497e22_0_29"/>
          <p:cNvSpPr/>
          <p:nvPr/>
        </p:nvSpPr>
        <p:spPr>
          <a:xfrm>
            <a:off x="5505925" y="4313904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Inter Tight"/>
              <a:buAutoNum type="arabicPeriod" startAt="7"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Present Results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583" name="Google Shape;583;g2d035497e22_0_29"/>
          <p:cNvCxnSpPr>
            <a:endCxn id="577" idx="0"/>
          </p:cNvCxnSpPr>
          <p:nvPr/>
        </p:nvCxnSpPr>
        <p:spPr>
          <a:xfrm>
            <a:off x="2800825" y="1451142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4" name="Google Shape;584;g2d035497e22_0_29"/>
          <p:cNvCxnSpPr>
            <a:endCxn id="578" idx="0"/>
          </p:cNvCxnSpPr>
          <p:nvPr/>
        </p:nvCxnSpPr>
        <p:spPr>
          <a:xfrm>
            <a:off x="2800825" y="1999017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5" name="Google Shape;585;g2d035497e22_0_29"/>
          <p:cNvCxnSpPr>
            <a:stCxn id="578" idx="2"/>
            <a:endCxn id="579" idx="0"/>
          </p:cNvCxnSpPr>
          <p:nvPr/>
        </p:nvCxnSpPr>
        <p:spPr>
          <a:xfrm>
            <a:off x="2800825" y="2546817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6" name="Google Shape;586;g2d035497e22_0_29"/>
          <p:cNvCxnSpPr>
            <a:endCxn id="580" idx="0"/>
          </p:cNvCxnSpPr>
          <p:nvPr/>
        </p:nvCxnSpPr>
        <p:spPr>
          <a:xfrm>
            <a:off x="2800825" y="3094729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7" name="Google Shape;587;g2d035497e22_0_29"/>
          <p:cNvCxnSpPr>
            <a:endCxn id="581" idx="0"/>
          </p:cNvCxnSpPr>
          <p:nvPr/>
        </p:nvCxnSpPr>
        <p:spPr>
          <a:xfrm>
            <a:off x="2800825" y="3642579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8" name="Google Shape;588;g2d035497e22_0_29"/>
          <p:cNvCxnSpPr>
            <a:endCxn id="576" idx="3"/>
          </p:cNvCxnSpPr>
          <p:nvPr/>
        </p:nvCxnSpPr>
        <p:spPr>
          <a:xfrm rot="-5400000">
            <a:off x="2980375" y="2636975"/>
            <a:ext cx="2739300" cy="600"/>
          </a:xfrm>
          <a:prstGeom prst="bentConnector4">
            <a:avLst>
              <a:gd fmla="val 280" name="adj1"/>
              <a:gd fmla="val 51104167" name="adj2"/>
            </a:avLst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9" name="Google Shape;589;g2d035497e22_0_29"/>
          <p:cNvCxnSpPr>
            <a:stCxn id="581" idx="2"/>
          </p:cNvCxnSpPr>
          <p:nvPr/>
        </p:nvCxnSpPr>
        <p:spPr>
          <a:xfrm flipH="1" rot="-5400000">
            <a:off x="4005325" y="2985879"/>
            <a:ext cx="296100" cy="2705100"/>
          </a:xfrm>
          <a:prstGeom prst="bentConnector2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90" name="Google Shape;590;g2d035497e22_0_29"/>
          <p:cNvSpPr txBox="1"/>
          <p:nvPr/>
        </p:nvSpPr>
        <p:spPr>
          <a:xfrm>
            <a:off x="4871625" y="2243200"/>
            <a:ext cx="33195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Repeat as needed: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Data Science is an iterative process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591" name="Google Shape;591;g2d035497e22_0_29"/>
          <p:cNvCxnSpPr/>
          <p:nvPr/>
        </p:nvCxnSpPr>
        <p:spPr>
          <a:xfrm>
            <a:off x="4350325" y="1815492"/>
            <a:ext cx="3174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592" name="Google Shape;592;g2d035497e22_0_29"/>
          <p:cNvCxnSpPr/>
          <p:nvPr/>
        </p:nvCxnSpPr>
        <p:spPr>
          <a:xfrm>
            <a:off x="4350325" y="2363367"/>
            <a:ext cx="3060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593" name="Google Shape;593;g2d035497e22_0_29"/>
          <p:cNvCxnSpPr/>
          <p:nvPr/>
        </p:nvCxnSpPr>
        <p:spPr>
          <a:xfrm>
            <a:off x="4350325" y="2911217"/>
            <a:ext cx="3174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594" name="Google Shape;594;g2d035497e22_0_29"/>
          <p:cNvCxnSpPr/>
          <p:nvPr/>
        </p:nvCxnSpPr>
        <p:spPr>
          <a:xfrm>
            <a:off x="4350325" y="3459079"/>
            <a:ext cx="3174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f816879a16_0_89"/>
          <p:cNvSpPr txBox="1"/>
          <p:nvPr>
            <p:ph type="title"/>
          </p:nvPr>
        </p:nvSpPr>
        <p:spPr>
          <a:xfrm>
            <a:off x="459600" y="442475"/>
            <a:ext cx="7239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Model Training</a:t>
            </a:r>
            <a:endParaRPr/>
          </a:p>
        </p:txBody>
      </p:sp>
      <p:sp>
        <p:nvSpPr>
          <p:cNvPr id="600" name="Google Shape;600;g1f816879a16_0_89"/>
          <p:cNvSpPr txBox="1"/>
          <p:nvPr/>
        </p:nvSpPr>
        <p:spPr>
          <a:xfrm>
            <a:off x="380300" y="1146025"/>
            <a:ext cx="5273100" cy="3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 Tight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rPr>
              <a:t>Last week we 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took a high level tour through different modeling options</a:t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Various models would fit our data structure &amp; features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Logistic regression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Random Forest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Gradient Boosting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Now working on your final project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Can use models above or try your own approach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 Tight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rPr>
              <a:t>What comes next?</a:t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Look at common model parameters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Explore hyperparameter tuning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Expand on cross validation (nested)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01" name="Google Shape;601;g1f816879a16_0_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50" y="709688"/>
            <a:ext cx="3003620" cy="3754525"/>
          </a:xfrm>
          <a:prstGeom prst="rect">
            <a:avLst/>
          </a:prstGeom>
          <a:noFill/>
          <a:ln>
            <a:noFill/>
          </a:ln>
        </p:spPr>
      </p:pic>
      <p:sp>
        <p:nvSpPr>
          <p:cNvPr id="602" name="Google Shape;602;g1f816879a16_0_89"/>
          <p:cNvSpPr txBox="1"/>
          <p:nvPr/>
        </p:nvSpPr>
        <p:spPr>
          <a:xfrm>
            <a:off x="7376925" y="4383800"/>
            <a:ext cx="15543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Searching parameters  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d035497e22_0_68"/>
          <p:cNvSpPr txBox="1"/>
          <p:nvPr/>
        </p:nvSpPr>
        <p:spPr>
          <a:xfrm>
            <a:off x="459600" y="505900"/>
            <a:ext cx="74142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Hyperparameter</a:t>
            </a:r>
            <a:r>
              <a:rPr b="1" i="0" lang="en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 </a:t>
            </a: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Tuning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08" name="Google Shape;608;g2d035497e22_0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3" name="Google Shape;613;g1f816879a16_0_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g1f816879a16_0_52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What is Model Tuning?</a:t>
            </a:r>
            <a:endParaRPr/>
          </a:p>
        </p:txBody>
      </p:sp>
      <p:sp>
        <p:nvSpPr>
          <p:cNvPr id="615" name="Google Shape;615;g1f816879a16_0_52"/>
          <p:cNvSpPr txBox="1"/>
          <p:nvPr/>
        </p:nvSpPr>
        <p:spPr>
          <a:xfrm>
            <a:off x="521100" y="1367950"/>
            <a:ext cx="57441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Model performance is significantly impacted by our model building decisions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Default parameters (e.g. last week) may not be a good fit for your data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We wish to optimize model performance: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need to search over our parameter space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need to compare between parameters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need to have a fair comparison between models 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There is no one size fits all here - model tuning is an iterative process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16" name="Google Shape;616;g1f816879a16_0_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9950" y="1718100"/>
            <a:ext cx="2574000" cy="1936935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g1f816879a16_0_52"/>
          <p:cNvSpPr txBox="1"/>
          <p:nvPr/>
        </p:nvSpPr>
        <p:spPr>
          <a:xfrm>
            <a:off x="7632000" y="3580100"/>
            <a:ext cx="15543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 Light"/>
                <a:ea typeface="Inter Tight Light"/>
                <a:cs typeface="Inter Tight Light"/>
                <a:sym typeface="Inter Tight Light"/>
              </a:rPr>
              <a:t>Optimized crochet</a:t>
            </a:r>
            <a:endParaRPr sz="1100"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3FF15707724F49A972C13B33FAAA8B" ma:contentTypeVersion="37" ma:contentTypeDescription="Create a new document." ma:contentTypeScope="" ma:versionID="0d6da3a96eaa39d46166618daaa295aa">
  <xsd:schema xmlns:xsd="http://www.w3.org/2001/XMLSchema" xmlns:xs="http://www.w3.org/2001/XMLSchema" xmlns:p="http://schemas.microsoft.com/office/2006/metadata/properties" xmlns:ns2="a1200294-7566-47bd-bcc6-0c4e5d371f43" xmlns:ns3="babfc5af-ba08-4223-8118-2e61d2979772" targetNamespace="http://schemas.microsoft.com/office/2006/metadata/properties" ma:root="true" ma:fieldsID="04dea3cd8ac799b83681f5649b523f8d" ns2:_="" ns3:_="">
    <xsd:import namespace="a1200294-7566-47bd-bcc6-0c4e5d371f43"/>
    <xsd:import namespace="babfc5af-ba08-4223-8118-2e61d2979772"/>
    <xsd:element name="properties">
      <xsd:complexType>
        <xsd:sequence>
          <xsd:element name="documentManagement">
            <xsd:complexType>
              <xsd:all>
                <xsd:element ref="ns2:Employee" minOccurs="0"/>
                <xsd:element ref="ns2:PostingDate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Location" minOccurs="0"/>
                <xsd:element ref="ns2:SessionNo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200294-7566-47bd-bcc6-0c4e5d371f43" elementFormDefault="qualified">
    <xsd:import namespace="http://schemas.microsoft.com/office/2006/documentManagement/types"/>
    <xsd:import namespace="http://schemas.microsoft.com/office/infopath/2007/PartnerControls"/>
    <xsd:element name="Employee" ma:index="1" nillable="true" ma:displayName="Employee" ma:format="Dropdown" ma:list="UserInfo" ma:SharePointGroup="0" ma:internalName="Employe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PostingDate" ma:index="2" nillable="true" ma:displayName="Posting Date" ma:format="DateOnly" ma:internalName="PostingDate" ma:readOnly="false">
      <xsd:simpleType>
        <xsd:restriction base="dms:DateTime"/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hidden="true" ma:internalName="MediaServiceKeyPoints" ma:readOnly="true">
      <xsd:simpleType>
        <xsd:restriction base="dms:Note"/>
      </xsd:simpleType>
    </xsd:element>
    <xsd:element name="MediaServiceAutoTags" ma:index="14" nillable="true" ma:displayName="Tags" ma:hidden="true" ma:internalName="MediaServiceAutoTags" ma:readOnly="true">
      <xsd:simpleType>
        <xsd:restriction base="dms:Text"/>
      </xsd:simpleType>
    </xsd:element>
    <xsd:element name="MediaServiceOCR" ma:index="15" nillable="true" ma:displayName="Extracted Text" ma:hidden="true" ma:internalName="MediaServiceOCR" ma:readOnly="true">
      <xsd:simpleType>
        <xsd:restriction base="dms:Note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cc01bbee-216c-4cdf-bb0c-f637e50b3b6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6" nillable="true" ma:displayName="Location" ma:indexed="true" ma:internalName="MediaServiceLocation" ma:readOnly="true">
      <xsd:simpleType>
        <xsd:restriction base="dms:Text"/>
      </xsd:simpleType>
    </xsd:element>
    <xsd:element name="SessionNo" ma:index="27" nillable="true" ma:displayName="Order" ma:decimals="0" ma:default="1" ma:format="Dropdown" ma:internalName="SessionNo" ma:percentage="FALSE">
      <xsd:simpleType>
        <xsd:restriction base="dms:Number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bfc5af-ba08-4223-8118-2e61d297977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hidden="true" ma:internalName="SharedWithDetails" ma:readOnly="true">
      <xsd:simpleType>
        <xsd:restriction base="dms:Note"/>
      </xsd:simpleType>
    </xsd:element>
    <xsd:element name="TaxCatchAll" ma:index="22" nillable="true" ma:displayName="Taxonomy Catch All Column" ma:hidden="true" ma:list="{30907219-2b16-4918-aa31-a6d15e45b1a4}" ma:internalName="TaxCatchAll" ma:readOnly="false" ma:showField="CatchAllData" ma:web="babfc5af-ba08-4223-8118-2e61d297977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ssionNo xmlns="a1200294-7566-47bd-bcc6-0c4e5d371f43">1</SessionNo>
    <TaxCatchAll xmlns="babfc5af-ba08-4223-8118-2e61d2979772" xsi:nil="true"/>
    <lcf76f155ced4ddcb4097134ff3c332f xmlns="a1200294-7566-47bd-bcc6-0c4e5d371f43">
      <Terms xmlns="http://schemas.microsoft.com/office/infopath/2007/PartnerControls"/>
    </lcf76f155ced4ddcb4097134ff3c332f>
    <PostingDate xmlns="a1200294-7566-47bd-bcc6-0c4e5d371f43" xsi:nil="true"/>
    <Employee xmlns="a1200294-7566-47bd-bcc6-0c4e5d371f43">
      <UserInfo>
        <DisplayName/>
        <AccountId xsi:nil="true"/>
        <AccountType/>
      </UserInfo>
    </Employee>
  </documentManagement>
</p:properties>
</file>

<file path=customXml/itemProps1.xml><?xml version="1.0" encoding="utf-8"?>
<ds:datastoreItem xmlns:ds="http://schemas.openxmlformats.org/officeDocument/2006/customXml" ds:itemID="{62CA6075-FEAE-4F7A-B545-419AF03CD130}"/>
</file>

<file path=customXml/itemProps2.xml><?xml version="1.0" encoding="utf-8"?>
<ds:datastoreItem xmlns:ds="http://schemas.openxmlformats.org/officeDocument/2006/customXml" ds:itemID="{B8725FA8-4E70-4C03-8D65-C1524E62F586}"/>
</file>

<file path=customXml/itemProps3.xml><?xml version="1.0" encoding="utf-8"?>
<ds:datastoreItem xmlns:ds="http://schemas.openxmlformats.org/officeDocument/2006/customXml" ds:itemID="{A435168A-20A9-40FC-939F-7D2A4FD13102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0x010100AF3FF15707724F49A972C13B33FAAA8B</vt:lpwstr>
  </property>
</Properties>
</file>